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50" r:id="rId2"/>
    <p:sldMasterId id="2147483652" r:id="rId3"/>
    <p:sldMasterId id="2147483661" r:id="rId4"/>
    <p:sldMasterId id="2147483670" r:id="rId5"/>
    <p:sldMasterId id="2147483672" r:id="rId6"/>
  </p:sldMasterIdLst>
  <p:notesMasterIdLst>
    <p:notesMasterId r:id="rId22"/>
  </p:notesMasterIdLst>
  <p:handoutMasterIdLst>
    <p:handoutMasterId r:id="rId23"/>
  </p:handoutMasterIdLst>
  <p:sldIdLst>
    <p:sldId id="355" r:id="rId7"/>
    <p:sldId id="357" r:id="rId8"/>
    <p:sldId id="446" r:id="rId9"/>
    <p:sldId id="447" r:id="rId10"/>
    <p:sldId id="449" r:id="rId11"/>
    <p:sldId id="450" r:id="rId12"/>
    <p:sldId id="457" r:id="rId13"/>
    <p:sldId id="451" r:id="rId14"/>
    <p:sldId id="452" r:id="rId15"/>
    <p:sldId id="453" r:id="rId16"/>
    <p:sldId id="454" r:id="rId17"/>
    <p:sldId id="426" r:id="rId18"/>
    <p:sldId id="456" r:id="rId19"/>
    <p:sldId id="407" r:id="rId20"/>
    <p:sldId id="455" r:id="rId21"/>
  </p:sldIdLst>
  <p:sldSz cx="9144000" cy="6858000" type="screen4x3"/>
  <p:notesSz cx="9925050" cy="6665913"/>
  <p:defaultTextStyle>
    <a:defPPr>
      <a:defRPr lang="de-DE"/>
    </a:defPPr>
    <a:lvl1pPr algn="l" rtl="0" fontAlgn="base">
      <a:spcBef>
        <a:spcPct val="0"/>
      </a:spcBef>
      <a:spcAft>
        <a:spcPct val="0"/>
      </a:spcAft>
      <a:defRPr kern="1200">
        <a:solidFill>
          <a:schemeClr val="tx1"/>
        </a:solidFill>
        <a:latin typeface="Arial" panose="02080604020202020204" pitchFamily="34" charset="0"/>
        <a:ea typeface="+mn-ea"/>
        <a:cs typeface="Arial" panose="02080604020202020204" pitchFamily="34" charset="0"/>
      </a:defRPr>
    </a:lvl1pPr>
    <a:lvl2pPr marL="457200" algn="l" rtl="0" fontAlgn="base">
      <a:spcBef>
        <a:spcPct val="0"/>
      </a:spcBef>
      <a:spcAft>
        <a:spcPct val="0"/>
      </a:spcAft>
      <a:defRPr kern="1200">
        <a:solidFill>
          <a:schemeClr val="tx1"/>
        </a:solidFill>
        <a:latin typeface="Arial" panose="02080604020202020204" pitchFamily="34" charset="0"/>
        <a:ea typeface="+mn-ea"/>
        <a:cs typeface="Arial" panose="02080604020202020204" pitchFamily="34" charset="0"/>
      </a:defRPr>
    </a:lvl2pPr>
    <a:lvl3pPr marL="914400" algn="l" rtl="0" fontAlgn="base">
      <a:spcBef>
        <a:spcPct val="0"/>
      </a:spcBef>
      <a:spcAft>
        <a:spcPct val="0"/>
      </a:spcAft>
      <a:defRPr kern="1200">
        <a:solidFill>
          <a:schemeClr val="tx1"/>
        </a:solidFill>
        <a:latin typeface="Arial" panose="02080604020202020204" pitchFamily="34" charset="0"/>
        <a:ea typeface="+mn-ea"/>
        <a:cs typeface="Arial" panose="02080604020202020204" pitchFamily="34" charset="0"/>
      </a:defRPr>
    </a:lvl3pPr>
    <a:lvl4pPr marL="1371600" algn="l" rtl="0" fontAlgn="base">
      <a:spcBef>
        <a:spcPct val="0"/>
      </a:spcBef>
      <a:spcAft>
        <a:spcPct val="0"/>
      </a:spcAft>
      <a:defRPr kern="1200">
        <a:solidFill>
          <a:schemeClr val="tx1"/>
        </a:solidFill>
        <a:latin typeface="Arial" panose="02080604020202020204" pitchFamily="34" charset="0"/>
        <a:ea typeface="+mn-ea"/>
        <a:cs typeface="Arial" panose="02080604020202020204" pitchFamily="34" charset="0"/>
      </a:defRPr>
    </a:lvl4pPr>
    <a:lvl5pPr marL="1828800" algn="l" rtl="0" fontAlgn="base">
      <a:spcBef>
        <a:spcPct val="0"/>
      </a:spcBef>
      <a:spcAft>
        <a:spcPct val="0"/>
      </a:spcAft>
      <a:defRPr kern="1200">
        <a:solidFill>
          <a:schemeClr val="tx1"/>
        </a:solidFill>
        <a:latin typeface="Arial" panose="02080604020202020204" pitchFamily="34" charset="0"/>
        <a:ea typeface="+mn-ea"/>
        <a:cs typeface="Arial" panose="02080604020202020204" pitchFamily="34" charset="0"/>
      </a:defRPr>
    </a:lvl5pPr>
    <a:lvl6pPr marL="2286000" algn="l" defTabSz="914400" rtl="0" eaLnBrk="1" latinLnBrk="0" hangingPunct="1">
      <a:defRPr kern="1200">
        <a:solidFill>
          <a:schemeClr val="tx1"/>
        </a:solidFill>
        <a:latin typeface="Arial" panose="02080604020202020204" pitchFamily="34" charset="0"/>
        <a:ea typeface="+mn-ea"/>
        <a:cs typeface="Arial" panose="02080604020202020204" pitchFamily="34" charset="0"/>
      </a:defRPr>
    </a:lvl6pPr>
    <a:lvl7pPr marL="2743200" algn="l" defTabSz="914400" rtl="0" eaLnBrk="1" latinLnBrk="0" hangingPunct="1">
      <a:defRPr kern="1200">
        <a:solidFill>
          <a:schemeClr val="tx1"/>
        </a:solidFill>
        <a:latin typeface="Arial" panose="02080604020202020204" pitchFamily="34" charset="0"/>
        <a:ea typeface="+mn-ea"/>
        <a:cs typeface="Arial" panose="02080604020202020204" pitchFamily="34" charset="0"/>
      </a:defRPr>
    </a:lvl7pPr>
    <a:lvl8pPr marL="3200400" algn="l" defTabSz="914400" rtl="0" eaLnBrk="1" latinLnBrk="0" hangingPunct="1">
      <a:defRPr kern="1200">
        <a:solidFill>
          <a:schemeClr val="tx1"/>
        </a:solidFill>
        <a:latin typeface="Arial" panose="02080604020202020204" pitchFamily="34" charset="0"/>
        <a:ea typeface="+mn-ea"/>
        <a:cs typeface="Arial" panose="02080604020202020204" pitchFamily="34" charset="0"/>
      </a:defRPr>
    </a:lvl8pPr>
    <a:lvl9pPr marL="3657600" algn="l" defTabSz="914400" rtl="0" eaLnBrk="1" latinLnBrk="0" hangingPunct="1">
      <a:defRPr kern="1200">
        <a:solidFill>
          <a:schemeClr val="tx1"/>
        </a:solidFill>
        <a:latin typeface="Arial" panose="02080604020202020204" pitchFamily="34" charset="0"/>
        <a:ea typeface="+mn-ea"/>
        <a:cs typeface="Arial" panose="02080604020202020204" pitchFamily="34" charset="0"/>
      </a:defRPr>
    </a:lvl9pPr>
  </p:defaultTextStyle>
  <p:extLst>
    <p:ext uri="{EFAFB233-063F-42B5-8137-9DF3F51BA10A}">
      <p15:sldGuideLst xmlns:p15="http://schemas.microsoft.com/office/powerpoint/2012/main">
        <p15:guide id="1" orient="horz" pos="2044">
          <p15:clr>
            <a:srgbClr val="A4A3A4"/>
          </p15:clr>
        </p15:guide>
        <p15:guide id="2" pos="2868">
          <p15:clr>
            <a:srgbClr val="A4A3A4"/>
          </p15:clr>
        </p15:guide>
      </p15:sldGuideLst>
    </p:ext>
    <p:ext uri="{2D200454-40CA-4A62-9FC3-DE9A4176ACB9}">
      <p15:notesGuideLst xmlns:p15="http://schemas.microsoft.com/office/powerpoint/2012/main">
        <p15:guide id="1" orient="horz" pos="1986">
          <p15:clr>
            <a:srgbClr val="A4A3A4"/>
          </p15:clr>
        </p15:guide>
        <p15:guide id="2" pos="31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鲁 东岳" initials="鲁" lastIdx="12" clrIdx="0"/>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3"/>
    <a:srgbClr val="B02416"/>
    <a:srgbClr val="FF9300"/>
    <a:srgbClr val="008F44"/>
    <a:srgbClr val="999999"/>
    <a:srgbClr val="98C6EA"/>
    <a:srgbClr val="007F3D"/>
    <a:srgbClr val="E64922"/>
    <a:srgbClr val="FF86E6"/>
    <a:srgbClr val="FF5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5" autoAdjust="0"/>
    <p:restoredTop sz="91717" autoAdjust="0"/>
  </p:normalViewPr>
  <p:slideViewPr>
    <p:cSldViewPr snapToGrid="0">
      <p:cViewPr varScale="1">
        <p:scale>
          <a:sx n="105" d="100"/>
          <a:sy n="105" d="100"/>
        </p:scale>
        <p:origin x="1364" y="56"/>
      </p:cViewPr>
      <p:guideLst>
        <p:guide orient="horz" pos="2044"/>
        <p:guide pos="2868"/>
      </p:guideLst>
    </p:cSldViewPr>
  </p:slideViewPr>
  <p:outlineViewPr>
    <p:cViewPr>
      <p:scale>
        <a:sx n="33" d="100"/>
        <a:sy n="33" d="100"/>
      </p:scale>
      <p:origin x="0" y="-784"/>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135" d="100"/>
          <a:sy n="135" d="100"/>
        </p:scale>
        <p:origin x="-1518" y="-90"/>
      </p:cViewPr>
      <p:guideLst>
        <p:guide orient="horz" pos="1986"/>
        <p:guide pos="311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26T08:31:43.223" idx="6">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2-01-26T08:31:43.223" idx="7">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01-26T08:31:43.223" idx="12">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2-01-26T08:31:43.223" idx="9">
    <p:pos x="10" y="10"/>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2-01-26T08:31:43.223" idx="10">
    <p:pos x="10" y="10"/>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2-01-26T08:31:43.223" idx="1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anose="02080604020202020204" pitchFamily="34" charset="0"/>
                <a:cs typeface="Arial" panose="02080604020202020204"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anose="02080604020202020204" pitchFamily="34" charset="0"/>
                <a:cs typeface="Arial" panose="02080604020202020204" pitchFamily="34" charset="0"/>
              </a:defRPr>
            </a:lvl1pPr>
          </a:lstStyle>
          <a:p>
            <a:pPr>
              <a:defRPr/>
            </a:pPr>
            <a:fld id="{20751376-2EB8-4403-B858-305A8AAA6B01}" type="datetimeFigureOut">
              <a:rPr lang="en-GB"/>
              <a:t>02/11/2022</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anose="02080604020202020204" pitchFamily="34" charset="0"/>
                <a:cs typeface="Arial" panose="02080604020202020204"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anose="02080604020202020204" pitchFamily="34" charset="0"/>
                <a:cs typeface="Arial" panose="02080604020202020204" pitchFamily="34" charset="0"/>
              </a:defRPr>
            </a:lvl1pPr>
          </a:lstStyle>
          <a:p>
            <a:pPr>
              <a:defRPr/>
            </a:pPr>
            <a:fld id="{62C15F7A-46C6-4AD2-BFEC-842DCCCC19C4}" type="slidenum">
              <a:rPr lang="en-GB"/>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anose="02080604020202020204" pitchFamily="34" charset="0"/>
                <a:cs typeface="Arial" panose="02080604020202020204"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t>02/11/2022</a:t>
            </a:fld>
            <a:endParaRPr lang="en-GB"/>
          </a:p>
        </p:txBody>
      </p:sp>
      <p:sp>
        <p:nvSpPr>
          <p:cNvPr id="4" name="Folienbildplatzhalter 3"/>
          <p:cNvSpPr>
            <a:spLocks noGrp="1" noRot="1" noChangeAspect="1"/>
          </p:cNvSpPr>
          <p:nvPr>
            <p:ph type="sldImg" idx="2"/>
          </p:nvPr>
        </p:nvSpPr>
        <p:spPr>
          <a:xfrm>
            <a:off x="3295650" y="500063"/>
            <a:ext cx="333375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anose="02080604020202020204" pitchFamily="34" charset="0"/>
                <a:cs typeface="Arial" panose="02080604020202020204"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t>‹#›</a:t>
            </a:fld>
            <a:endParaRPr lang="en-GB"/>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80604020202020204" pitchFamily="34" charset="0"/>
        <a:ea typeface="+mn-ea"/>
        <a:cs typeface="Arial" panose="02080604020202020204" pitchFamily="34" charset="0"/>
      </a:defRPr>
    </a:lvl1pPr>
    <a:lvl2pPr marL="182880" indent="-182880" algn="l" rtl="0" fontAlgn="base">
      <a:spcBef>
        <a:spcPct val="30000"/>
      </a:spcBef>
      <a:spcAft>
        <a:spcPct val="0"/>
      </a:spcAft>
      <a:buFont typeface="Arial" panose="02080604020202020204" pitchFamily="34" charset="0"/>
      <a:buChar char="•"/>
      <a:defRPr sz="1200" kern="1200">
        <a:solidFill>
          <a:schemeClr val="tx1"/>
        </a:solidFill>
        <a:latin typeface="+mn-lt"/>
        <a:ea typeface="+mn-ea"/>
        <a:cs typeface="Arial" panose="02080604020202020204" pitchFamily="34" charset="0"/>
      </a:defRPr>
    </a:lvl2pPr>
    <a:lvl3pPr marL="355600" indent="-173355" algn="l" rtl="0" fontAlgn="base">
      <a:spcBef>
        <a:spcPct val="30000"/>
      </a:spcBef>
      <a:spcAft>
        <a:spcPct val="0"/>
      </a:spcAft>
      <a:buFont typeface="Symbol" pitchFamily="18" charset="2"/>
      <a:buChar char="-"/>
      <a:defRPr sz="1200" kern="1200">
        <a:solidFill>
          <a:schemeClr val="tx1"/>
        </a:solidFill>
        <a:latin typeface="+mn-lt"/>
        <a:ea typeface="+mn-ea"/>
        <a:cs typeface="Arial" panose="02080604020202020204" pitchFamily="34" charset="0"/>
      </a:defRPr>
    </a:lvl3pPr>
    <a:lvl4pPr marL="538480" indent="-182880" algn="l" rtl="0" fontAlgn="base">
      <a:spcBef>
        <a:spcPct val="30000"/>
      </a:spcBef>
      <a:spcAft>
        <a:spcPct val="0"/>
      </a:spcAft>
      <a:buFont typeface="Courier New" pitchFamily="49" charset="0"/>
      <a:buChar char="o"/>
      <a:defRPr sz="1200" kern="1200">
        <a:solidFill>
          <a:schemeClr val="tx1"/>
        </a:solidFill>
        <a:latin typeface="+mn-lt"/>
        <a:ea typeface="+mn-ea"/>
        <a:cs typeface="Arial" panose="02080604020202020204" pitchFamily="34" charset="0"/>
      </a:defRPr>
    </a:lvl4pPr>
    <a:lvl5pPr marL="720725" indent="-182880" algn="l" rtl="0" fontAlgn="base">
      <a:spcBef>
        <a:spcPct val="30000"/>
      </a:spcBef>
      <a:spcAft>
        <a:spcPct val="0"/>
      </a:spcAft>
      <a:buFont typeface="Wingdings" panose="05000000000000000000" pitchFamily="2" charset="2"/>
      <a:buChar char="§"/>
      <a:defRPr sz="1200" kern="1200">
        <a:solidFill>
          <a:schemeClr val="tx1"/>
        </a:solidFill>
        <a:latin typeface="+mn-lt"/>
        <a:ea typeface="+mn-ea"/>
        <a:cs typeface="Arial" panose="0208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a:t>Hello everyone, My name </a:t>
            </a:r>
            <a:r>
              <a:rPr lang="de-DE" dirty="0" err="1"/>
              <a:t>is</a:t>
            </a:r>
            <a:r>
              <a:rPr lang="de-DE" dirty="0"/>
              <a:t> </a:t>
            </a:r>
            <a:r>
              <a:rPr lang="en-CN" dirty="0"/>
              <a:t>Zhisheng </a:t>
            </a:r>
            <a:r>
              <a:rPr lang="de-DE" dirty="0" err="1"/>
              <a:t>and</a:t>
            </a:r>
            <a:r>
              <a:rPr lang="de-DE" dirty="0"/>
              <a:t> my partner </a:t>
            </a:r>
            <a:r>
              <a:rPr lang="de-DE" dirty="0" err="1"/>
              <a:t>is</a:t>
            </a:r>
            <a:r>
              <a:rPr lang="de-DE" dirty="0"/>
              <a:t> </a:t>
            </a:r>
            <a:r>
              <a:rPr lang="de-DE" dirty="0" err="1"/>
              <a:t>Dongyue</a:t>
            </a:r>
            <a:r>
              <a:rPr lang="de-DE" dirty="0"/>
              <a:t>. Welcome </a:t>
            </a:r>
            <a:r>
              <a:rPr lang="de-DE" dirty="0" err="1"/>
              <a:t>to</a:t>
            </a:r>
            <a:r>
              <a:rPr lang="de-DE" dirty="0"/>
              <a:t> </a:t>
            </a:r>
            <a:r>
              <a:rPr lang="de-DE" dirty="0" err="1"/>
              <a:t>our</a:t>
            </a:r>
            <a:r>
              <a:rPr lang="de-DE" dirty="0"/>
              <a:t> final </a:t>
            </a:r>
            <a:r>
              <a:rPr lang="de-DE" dirty="0" err="1"/>
              <a:t>presentation</a:t>
            </a:r>
            <a:r>
              <a:rPr lang="de-DE" dirty="0"/>
              <a:t> </a:t>
            </a:r>
            <a:r>
              <a:rPr lang="de-DE" dirty="0" err="1"/>
              <a:t>of</a:t>
            </a:r>
            <a:r>
              <a:rPr lang="de-DE" dirty="0"/>
              <a:t> </a:t>
            </a:r>
            <a:r>
              <a:rPr lang="de-DE" dirty="0" err="1"/>
              <a:t>this</a:t>
            </a:r>
            <a:r>
              <a:rPr lang="de-DE" dirty="0"/>
              <a:t> </a:t>
            </a:r>
            <a:r>
              <a:rPr lang="de-DE" dirty="0" err="1"/>
              <a:t>practical</a:t>
            </a:r>
            <a:r>
              <a:rPr lang="de-DE" dirty="0"/>
              <a:t> </a:t>
            </a:r>
            <a:r>
              <a:rPr lang="de-DE" dirty="0" err="1"/>
              <a:t>course</a:t>
            </a:r>
            <a:r>
              <a:rPr lang="de-DE" dirty="0"/>
              <a:t>. </a:t>
            </a:r>
            <a:r>
              <a:rPr lang="de-DE" dirty="0" err="1"/>
              <a:t>Our</a:t>
            </a:r>
            <a:r>
              <a:rPr lang="de-DE" dirty="0"/>
              <a:t> </a:t>
            </a:r>
            <a:r>
              <a:rPr lang="de-DE" dirty="0" err="1"/>
              <a:t>topic</a:t>
            </a:r>
            <a:r>
              <a:rPr lang="de-DE" dirty="0"/>
              <a:t> </a:t>
            </a:r>
            <a:r>
              <a:rPr lang="de-DE" dirty="0" err="1"/>
              <a:t>is</a:t>
            </a:r>
            <a:r>
              <a:rPr lang="de-DE" dirty="0"/>
              <a:t> End-</a:t>
            </a:r>
            <a:r>
              <a:rPr lang="de-DE" dirty="0" err="1"/>
              <a:t>to</a:t>
            </a:r>
            <a:r>
              <a:rPr lang="de-DE" dirty="0"/>
              <a:t>-end </a:t>
            </a:r>
            <a:r>
              <a:rPr lang="de-DE" dirty="0" err="1"/>
              <a:t>learned</a:t>
            </a:r>
            <a:r>
              <a:rPr lang="de-DE" dirty="0"/>
              <a:t> multi-view </a:t>
            </a:r>
            <a:r>
              <a:rPr lang="de-DE" dirty="0" err="1"/>
              <a:t>stereo</a:t>
            </a:r>
            <a:r>
              <a:rPr lang="de-DE" dirty="0"/>
              <a:t> </a:t>
            </a:r>
            <a:r>
              <a:rPr lang="de-DE" dirty="0" err="1"/>
              <a:t>reconstruction</a:t>
            </a:r>
            <a:r>
              <a:rPr lang="de-DE" dirty="0"/>
              <a:t>.</a:t>
            </a:r>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further test the performance of three different fusion modules. it’s clear that the most complex architecture – </a:t>
            </a:r>
            <a:r>
              <a:rPr lang="en-US" altLang="zh-CN" dirty="0" err="1"/>
              <a:t>Unet</a:t>
            </a:r>
            <a:r>
              <a:rPr lang="en-US" altLang="zh-CN" dirty="0"/>
              <a:t> attention block, achieves the worst result. One possible reason is that,</a:t>
            </a:r>
            <a:r>
              <a:rPr lang="en-US" altLang="zh-CN" sz="1800" dirty="0">
                <a:solidFill>
                  <a:srgbClr val="000000"/>
                </a:solidFill>
                <a:effectLst/>
                <a:latin typeface="NimbusRomNo9L-Regu"/>
              </a:rPr>
              <a:t> valuable information between two long sequences is lost after sampling,</a:t>
            </a:r>
            <a:r>
              <a:rPr lang="en-US" altLang="zh-CN" dirty="0"/>
              <a:t>. </a:t>
            </a:r>
          </a:p>
          <a:p>
            <a:r>
              <a:rPr lang="en-US" altLang="zh-CN" dirty="0"/>
              <a:t>The transformer architecture achieves the best performance as we expect, since the multi head attention can focus on different aspects of sequence. achieve our expectation of combining the surrounding context, the reconstruction is smooth and consistent, while the </a:t>
            </a:r>
            <a:r>
              <a:rPr lang="en-US" altLang="zh-CN" dirty="0" err="1"/>
              <a:t>Unet</a:t>
            </a:r>
            <a:r>
              <a:rPr lang="en-US" altLang="zh-CN" dirty="0"/>
              <a:t> attention reconstruction is rough.</a:t>
            </a:r>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In terms of runtime, </a:t>
            </a:r>
            <a:r>
              <a:rPr lang="en-US" altLang="zh-CN" dirty="0" err="1"/>
              <a:t>Unet</a:t>
            </a:r>
            <a:r>
              <a:rPr lang="en-US" altLang="zh-CN" dirty="0"/>
              <a:t> attention is the slowest, but the transformer and attention-layer are both very fast.</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10</a:t>
            </a:fld>
            <a:endParaRPr lang="en-GB"/>
          </a:p>
        </p:txBody>
      </p:sp>
    </p:spTree>
    <p:extLst>
      <p:ext uri="{BB962C8B-B14F-4D97-AF65-F5344CB8AC3E}">
        <p14:creationId xmlns:p14="http://schemas.microsoft.com/office/powerpoint/2010/main" val="357605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In overall performance, our method has similar performance to </a:t>
            </a:r>
            <a:r>
              <a:rPr lang="en-US" dirty="0" err="1"/>
              <a:t>NeuralRecon</a:t>
            </a:r>
            <a:r>
              <a:rPr lang="en-US" dirty="0"/>
              <a:t> and even surpasses it in some scenes, for example in this scene, neural recon has more noise than our method, but both of us are worse than atlas. As an ofﬂine method, Atlas provides very smooth reconstruction, and even oversmoothed geometry, resulting in inaccurate reconstruction, like the circled region. Our method and </a:t>
            </a:r>
            <a:r>
              <a:rPr lang="en-US" dirty="0" err="1"/>
              <a:t>NeuralRecon</a:t>
            </a:r>
            <a:r>
              <a:rPr lang="en-US" dirty="0"/>
              <a:t> have generally good reconstruction quality with much higher speed compared to Atlas, here almost 7 times faster than atlas</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11</a:t>
            </a:fld>
            <a:endParaRPr lang="en-GB"/>
          </a:p>
        </p:txBody>
      </p:sp>
    </p:spTree>
    <p:extLst>
      <p:ext uri="{BB962C8B-B14F-4D97-AF65-F5344CB8AC3E}">
        <p14:creationId xmlns:p14="http://schemas.microsoft.com/office/powerpoint/2010/main" val="163698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sym typeface="+mn-ea"/>
              </a:rPr>
              <a:t>we also conduct an ablation study to verify the effectiveness of fusion module. in the first experiment, we directly replace current global region with local region generated in this iteration. </a:t>
            </a: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sym typeface="+mn-ea"/>
              </a:rPr>
              <a:t>In the second experiment, we add fusion module with a simple linear layer for information exchange. we can see the performance of both are worse than our transformer module, especially that the direct substitute method results are rough, which reﬂects the ability of our transformer module to consider the surrounding condition and context.</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sym typeface="+mn-ea"/>
              </a:rPr>
              <a:t>As shown in Figure 4, in complex and occluded scenes, our reconstruction details are not enough, such as desk, detail of seat, window, which can be left for future exploration.</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13</a:t>
            </a:fld>
            <a:endParaRPr lang="en-GB"/>
          </a:p>
        </p:txBody>
      </p:sp>
    </p:spTree>
    <p:extLst>
      <p:ext uri="{BB962C8B-B14F-4D97-AF65-F5344CB8AC3E}">
        <p14:creationId xmlns:p14="http://schemas.microsoft.com/office/powerpoint/2010/main" val="1691827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in general, I think our first contribution is to propose a </a:t>
            </a:r>
            <a:r>
              <a:rPr lang="en-US" altLang="zh-CN" sz="1200" dirty="0"/>
              <a:t>Hierarchical </a:t>
            </a:r>
            <a:r>
              <a:rPr lang="en-US" altLang="zh-CN" sz="1200" dirty="0" err="1"/>
              <a:t>Swin</a:t>
            </a:r>
            <a:r>
              <a:rPr lang="en-US" altLang="zh-CN" sz="1200" dirty="0"/>
              <a:t>-Transformer feature extraction module that extracts most informative features for downstream tasks, second one is a transformer based local feature fusion module that enables real time and accurate 3D scene reconstruction</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There are still a lot can be done to our project. Training our network under the whole </a:t>
            </a:r>
            <a:r>
              <a:rPr lang="en-US" altLang="zh-CN" dirty="0" err="1"/>
              <a:t>Scannet</a:t>
            </a:r>
            <a:r>
              <a:rPr lang="en-US" altLang="zh-CN" dirty="0"/>
              <a:t> dataset, using a deeper </a:t>
            </a:r>
            <a:r>
              <a:rPr lang="en-US" altLang="zh-CN" dirty="0" err="1"/>
              <a:t>swin</a:t>
            </a:r>
            <a:r>
              <a:rPr lang="en-US" altLang="zh-CN" dirty="0"/>
              <a:t>-transformer architecture or trying voxel transformer are all promising.</a:t>
            </a:r>
          </a:p>
          <a:p>
            <a:pPr marL="0" marR="0" lvl="0" indent="0" algn="l" defTabSz="914400" rtl="0" eaLnBrk="1" fontAlgn="base" latinLnBrk="0" hangingPunct="1">
              <a:lnSpc>
                <a:spcPct val="100000"/>
              </a:lnSpc>
              <a:spcBef>
                <a:spcPct val="3000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In fact, we have tried many other methods, but this method has the best overall performance and speed under current hardware conditions</a:t>
            </a:r>
          </a:p>
          <a:p>
            <a:pPr marL="0" marR="0" lvl="0" indent="0" algn="l" defTabSz="914400" rtl="0" eaLnBrk="1" fontAlgn="base" latinLnBrk="0" hangingPunct="1">
              <a:lnSpc>
                <a:spcPct val="100000"/>
              </a:lnSpc>
              <a:spcBef>
                <a:spcPct val="3000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An idea we consider to implement is to input the local windows of </a:t>
            </a:r>
            <a:r>
              <a:rPr lang="en-US" altLang="zh-CN" dirty="0" err="1"/>
              <a:t>onescene</a:t>
            </a:r>
            <a:r>
              <a:rPr lang="en-US" altLang="zh-CN" dirty="0"/>
              <a:t> into transformer and let transformer determine which information to keep and which to discard and predict whole scene directly, but due to limited hardware and time it’s difficult to compute attention between such large sequences.</a:t>
            </a:r>
          </a:p>
          <a:p>
            <a:pPr marL="0" marR="0" lvl="0" indent="0" algn="l" defTabSz="914400" rtl="0" eaLnBrk="1" fontAlgn="base" latinLnBrk="0" hangingPunct="1">
              <a:lnSpc>
                <a:spcPct val="100000"/>
              </a:lnSpc>
              <a:spcBef>
                <a:spcPct val="3000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err="1"/>
              <a:t>transformerfusion</a:t>
            </a:r>
            <a:r>
              <a:rPr lang="en-US" altLang="zh-CN" dirty="0"/>
              <a:t> queries 2D features in images and predict fused 3D features using transformer network, but for us, the inputs of transformer are both 3D features, they also use attention result for view selection</a:t>
            </a:r>
          </a:p>
          <a:p>
            <a:pPr marL="0" marR="0" lvl="0" indent="0" algn="l" defTabSz="914400" rtl="0" eaLnBrk="1" fontAlgn="base" latinLnBrk="0" hangingPunct="1">
              <a:lnSpc>
                <a:spcPct val="100000"/>
              </a:lnSpc>
              <a:spcBef>
                <a:spcPct val="3000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14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That’s all about our project, we are open for questions!</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15</a:t>
            </a:fld>
            <a:endParaRPr lang="en-GB"/>
          </a:p>
        </p:txBody>
      </p:sp>
    </p:spTree>
    <p:extLst>
      <p:ext uri="{BB962C8B-B14F-4D97-AF65-F5344CB8AC3E}">
        <p14:creationId xmlns:p14="http://schemas.microsoft.com/office/powerpoint/2010/main" val="3921955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Multi-view stereopsis (MVS) is a classic computer vision problem which aims to reconstruct a 3D model given a set of images with corresponding camera parameters. This technology is one of the key components of autonomous driving, augmented reality and target motion analysis. For example, in the simplest scenario, we have many photographs of the same object taken from different angles. Under conditions that all camera parameters are known, we can reconstruct this object offline and use the reconstructed object for </a:t>
            </a:r>
            <a:r>
              <a:rPr lang="en-US" altLang="zh-CN" dirty="0" err="1"/>
              <a:t>downsample</a:t>
            </a:r>
            <a:r>
              <a:rPr lang="en-US" altLang="zh-CN" dirty="0"/>
              <a:t> application. In a more complicated scenario, we have a monocular video of one indoor scene and what we want is use this video, camera poses, and intrinsic matrix to reconstruct the whole scene. Our project focus on the latter one.</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2</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Many pioneering works have been proposed in this ﬁeld and one common method is to estimate the depth maps and fuse them into a 3D representations. A lot of deep-learning based model have been proposed, such as </a:t>
            </a:r>
            <a:r>
              <a:rPr lang="en-US" altLang="zh-CN" dirty="0" err="1"/>
              <a:t>MVDepthNet</a:t>
            </a:r>
            <a:r>
              <a:rPr lang="en-US" altLang="zh-CN" dirty="0"/>
              <a:t> [4]  and GPMVS. However, It is difﬁcult for depth based method to consider the global priority even when many scenes overlap, Unlike depth based method, </a:t>
            </a:r>
            <a:r>
              <a:rPr lang="en-US" altLang="zh-CN" dirty="0" err="1"/>
              <a:t>SurfaceNet</a:t>
            </a:r>
            <a:r>
              <a:rPr lang="en-US" altLang="zh-CN" dirty="0"/>
              <a:t> [6] back-projects a series of images to 3D space, and then directly uses 3D CNN to process them and obtains the 3D reconstruction results, which is one of the basis of our Model.</a:t>
            </a:r>
          </a:p>
          <a:p>
            <a:pPr marL="0" marR="0" lvl="0" indent="0" algn="l" defTabSz="914400" rtl="0" eaLnBrk="1" fontAlgn="base" latinLnBrk="0" hangingPunct="1">
              <a:lnSpc>
                <a:spcPct val="100000"/>
              </a:lnSpc>
              <a:spcBef>
                <a:spcPct val="3000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Another topic, Transformer. Designed for sequence modeling. it has achieved tremendous success in NLP domain, which led researcher to dig its potential on computer vision. </a:t>
            </a:r>
            <a:r>
              <a:rPr lang="en-US" altLang="zh-CN" dirty="0" err="1"/>
              <a:t>Swin</a:t>
            </a:r>
            <a:r>
              <a:rPr lang="en-US" altLang="zh-CN" dirty="0"/>
              <a:t>-Transformer, one of the greatest achievement in transformer, has became a new </a:t>
            </a:r>
            <a:r>
              <a:rPr lang="en-US" altLang="zh-CN" dirty="0" err="1"/>
              <a:t>sota</a:t>
            </a:r>
            <a:r>
              <a:rPr lang="en-US" altLang="zh-CN" dirty="0"/>
              <a:t> backbone for computer vison.</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3</a:t>
            </a:fld>
            <a:endParaRPr lang="en-GB"/>
          </a:p>
        </p:txBody>
      </p:sp>
    </p:spTree>
    <p:extLst>
      <p:ext uri="{BB962C8B-B14F-4D97-AF65-F5344CB8AC3E}">
        <p14:creationId xmlns:p14="http://schemas.microsoft.com/office/powerpoint/2010/main" val="2205344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This is the overall architecture of our model. Given a set of</a:t>
            </a:r>
            <a:r>
              <a:rPr lang="zh-CN" altLang="en-US" dirty="0"/>
              <a:t> </a:t>
            </a:r>
            <a:r>
              <a:rPr lang="en-US" altLang="zh-CN" dirty="0"/>
              <a:t> RGB images, we first use a </a:t>
            </a:r>
            <a:r>
              <a:rPr lang="en-US" altLang="zh-CN" dirty="0" err="1"/>
              <a:t>swin</a:t>
            </a:r>
            <a:r>
              <a:rPr lang="en-US" altLang="zh-CN" dirty="0"/>
              <a:t>-transformer backbone to extract its multi-level features, these features will be fused in a pyramid architecture and then </a:t>
            </a:r>
            <a:r>
              <a:rPr lang="en-US" altLang="zh-CN" dirty="0" err="1"/>
              <a:t>backproject</a:t>
            </a:r>
            <a:r>
              <a:rPr lang="en-US" altLang="zh-CN" dirty="0"/>
              <a:t> to 3D Voxels. We use a sparse 3D CNN called </a:t>
            </a:r>
            <a:r>
              <a:rPr lang="en-US" altLang="zh-CN" dirty="0" err="1"/>
              <a:t>SPVConv</a:t>
            </a:r>
            <a:r>
              <a:rPr lang="en-US" altLang="zh-CN" dirty="0"/>
              <a:t> to process these featured voxels and finally use one fusion module to concatenated them from coarse to fine.</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4</a:t>
            </a:fld>
            <a:endParaRPr lang="en-GB"/>
          </a:p>
        </p:txBody>
      </p:sp>
    </p:spTree>
    <p:extLst>
      <p:ext uri="{BB962C8B-B14F-4D97-AF65-F5344CB8AC3E}">
        <p14:creationId xmlns:p14="http://schemas.microsoft.com/office/powerpoint/2010/main" val="307197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As shown in the figure, we use a classical </a:t>
            </a:r>
            <a:r>
              <a:rPr lang="en-US" altLang="zh-CN" dirty="0" err="1"/>
              <a:t>swin</a:t>
            </a:r>
            <a:r>
              <a:rPr lang="en-US" altLang="zh-CN" dirty="0"/>
              <a:t>-transformer structure, we first divided the image into many small patches without </a:t>
            </a:r>
            <a:r>
              <a:rPr lang="en-US" altLang="zh-CN" dirty="0" err="1"/>
              <a:t>overlapping,after</a:t>
            </a:r>
            <a:r>
              <a:rPr lang="en-US" altLang="zh-CN" dirty="0"/>
              <a:t> linear embedding they will be feed them into three layer with increasing number of </a:t>
            </a:r>
            <a:r>
              <a:rPr lang="en-US" altLang="zh-CN" dirty="0" err="1"/>
              <a:t>swin</a:t>
            </a:r>
            <a:r>
              <a:rPr lang="en-US" altLang="zh-CN" dirty="0"/>
              <a:t> transformer blocks to extract the features of different resolutions. These features  will be further processed, fused and then back project to voxels for the input of SPVCNN.</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5</a:t>
            </a:fld>
            <a:endParaRPr lang="en-GB"/>
          </a:p>
        </p:txBody>
      </p:sp>
    </p:spTree>
    <p:extLst>
      <p:ext uri="{BB962C8B-B14F-4D97-AF65-F5344CB8AC3E}">
        <p14:creationId xmlns:p14="http://schemas.microsoft.com/office/powerpoint/2010/main" val="2205344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In order to fuse different windows into one scene. after reconstructing the current window, in the global volume, we find the volume at the same location. </a:t>
            </a: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We pick out the coordinates of all occupied points, so the two volumes can be viewed as two sequences with equal length,</a:t>
            </a: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N is the number of points, and C is the length of the feature vector. </a:t>
            </a: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In order for the model to focus on features at more important locations when updating features, </a:t>
            </a: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we design three attention based fusion module to update features</a:t>
            </a: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For direct substitute method, we use it for ablation studies</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6</a:t>
            </a:fld>
            <a:endParaRPr lang="en-GB"/>
          </a:p>
        </p:txBody>
      </p:sp>
    </p:spTree>
    <p:extLst>
      <p:ext uri="{BB962C8B-B14F-4D97-AF65-F5344CB8AC3E}">
        <p14:creationId xmlns:p14="http://schemas.microsoft.com/office/powerpoint/2010/main" val="686500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We use three different attention-based fusion module to fuse the local feature</a:t>
            </a:r>
            <a:r>
              <a:rPr lang="zh-CN" altLang="en-US" dirty="0"/>
              <a:t> </a:t>
            </a:r>
            <a:r>
              <a:rPr lang="en-US" altLang="zh-CN" dirty="0"/>
              <a:t>state </a:t>
            </a:r>
            <a:r>
              <a:rPr lang="en-US" altLang="zh-CN" dirty="0" err="1"/>
              <a:t>Fw</a:t>
            </a:r>
            <a:r>
              <a:rPr lang="en-US" altLang="zh-CN" dirty="0"/>
              <a:t> and global feature state/or we can call it hidden state </a:t>
            </a:r>
            <a:r>
              <a:rPr lang="en-US" altLang="zh-CN" dirty="0" err="1"/>
              <a:t>Fg</a:t>
            </a:r>
            <a:r>
              <a:rPr lang="en-US" altLang="zh-CN" dirty="0"/>
              <a:t>. Given that the computation of the commonly used scaled dot product attention for long sequence data is really computational expensive, we first use a simplified attention mechanism shows on the left part of this slide. Second, we use the classical transformer block with 4 attention heads and a feed forward layer. Also, we change the original attention mechanism in it to this simplified mechanism. Last, we also designed a U-net shape attention block, at the bottom neck, we use the classical attention mechanism to process it.</a:t>
            </a:r>
          </a:p>
          <a:p>
            <a:pPr marL="0" marR="0" lvl="0" indent="0" algn="l" defTabSz="914400" rtl="0" eaLnBrk="1" fontAlgn="base" latinLnBrk="0" hangingPunct="1">
              <a:lnSpc>
                <a:spcPct val="100000"/>
              </a:lnSpc>
              <a:spcBef>
                <a:spcPct val="3000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For loss function, we use a weighted </a:t>
            </a:r>
            <a:r>
              <a:rPr lang="en-US" altLang="zh-CN" dirty="0" err="1"/>
              <a:t>bce</a:t>
            </a:r>
            <a:r>
              <a:rPr lang="en-US" altLang="zh-CN" dirty="0"/>
              <a:t> for occupancy loss and logarithm </a:t>
            </a:r>
            <a:r>
              <a:rPr lang="en-US" altLang="zh-CN" dirty="0" err="1"/>
              <a:t>mae</a:t>
            </a:r>
            <a:r>
              <a:rPr lang="en-US" altLang="zh-CN" dirty="0"/>
              <a:t> proposed in </a:t>
            </a:r>
            <a:r>
              <a:rPr lang="en-US" altLang="zh-CN" dirty="0" err="1"/>
              <a:t>neuralrecon</a:t>
            </a:r>
            <a:r>
              <a:rPr lang="en-US" altLang="zh-CN" dirty="0"/>
              <a:t> for </a:t>
            </a:r>
            <a:r>
              <a:rPr lang="en-US" altLang="zh-CN" dirty="0" err="1"/>
              <a:t>tsdf</a:t>
            </a:r>
            <a:r>
              <a:rPr lang="en-US" altLang="zh-CN" dirty="0"/>
              <a:t> loss</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7</a:t>
            </a:fld>
            <a:endParaRPr lang="en-GB"/>
          </a:p>
        </p:txBody>
      </p:sp>
    </p:spTree>
    <p:extLst>
      <p:ext uri="{BB962C8B-B14F-4D97-AF65-F5344CB8AC3E}">
        <p14:creationId xmlns:p14="http://schemas.microsoft.com/office/powerpoint/2010/main" val="72224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We conduct a series of experiments on </a:t>
            </a:r>
            <a:r>
              <a:rPr lang="en-US" altLang="zh-CN" dirty="0" err="1"/>
              <a:t>ScanNet</a:t>
            </a:r>
            <a:r>
              <a:rPr lang="en-US" altLang="zh-CN" dirty="0"/>
              <a:t> dataset. Due to the limit of our computing resource, we select 10000/2000/2000 windows for training, validation and test.</a:t>
            </a: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The voxel has a dimension of 64 * 64 * 64 and its size is 4cm. </a:t>
            </a: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we consider 3D reconstruction metrics precision, recall and F score, and F score is our most reliable metric as </a:t>
            </a:r>
            <a:r>
              <a:rPr lang="en-US" altLang="zh-CN" dirty="0">
                <a:effectLst/>
                <a:latin typeface="Arial" panose="020B0604020202020204" pitchFamily="34" charset="0"/>
              </a:rPr>
              <a:t>both the accuracy and completeness are considered.</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Due to time constraint, We compare our method with two state of the art methods: </a:t>
            </a:r>
            <a:r>
              <a:rPr lang="en-US" altLang="zh-CN" dirty="0" err="1"/>
              <a:t>NeuralRecon</a:t>
            </a:r>
            <a:r>
              <a:rPr lang="en-US" altLang="zh-CN" dirty="0"/>
              <a:t> and Atlas</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8</a:t>
            </a:fld>
            <a:endParaRPr lang="en-GB"/>
          </a:p>
        </p:txBody>
      </p:sp>
    </p:spTree>
    <p:extLst>
      <p:ext uri="{BB962C8B-B14F-4D97-AF65-F5344CB8AC3E}">
        <p14:creationId xmlns:p14="http://schemas.microsoft.com/office/powerpoint/2010/main" val="3213355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To study the performance of </a:t>
            </a:r>
            <a:r>
              <a:rPr lang="en-US" dirty="0" err="1"/>
              <a:t>Swin</a:t>
            </a:r>
            <a:r>
              <a:rPr lang="en-US" dirty="0"/>
              <a:t>-Transformer as backbone, we ﬁrst conduct a series of experiments under increasing dataset size. In this stage, we </a:t>
            </a:r>
            <a:r>
              <a:rPr lang="en-US" altLang="zh-CN" dirty="0"/>
              <a:t>don’t</a:t>
            </a:r>
            <a:r>
              <a:rPr lang="en-US" dirty="0"/>
              <a:t> implement any fusion module. We compare </a:t>
            </a:r>
            <a:r>
              <a:rPr lang="en-US" dirty="0" err="1"/>
              <a:t>Swin</a:t>
            </a:r>
            <a:r>
              <a:rPr lang="en-US" dirty="0"/>
              <a:t>-Transformer with pre-trained </a:t>
            </a:r>
            <a:r>
              <a:rPr lang="en-US" dirty="0" err="1"/>
              <a:t>MnasNet</a:t>
            </a:r>
            <a:r>
              <a:rPr lang="en-US" dirty="0"/>
              <a:t> and a non-backbone scenario for ablation study, that means ,we back project color directly</a:t>
            </a:r>
          </a:p>
          <a:p>
            <a:r>
              <a:rPr lang="en-US" dirty="0"/>
              <a:t>As shown in the Table 1, there is a huge gap between the validation loss of direct-projection and feature-projection, </a:t>
            </a:r>
            <a:r>
              <a:rPr lang="en-US" altLang="zh-CN" sz="1800" dirty="0">
                <a:solidFill>
                  <a:srgbClr val="000000"/>
                </a:solidFill>
                <a:effectLst/>
                <a:latin typeface="NimbusRomNo9L-Regu"/>
              </a:rPr>
              <a:t>verifying the effectiveness of a feature extraction process</a:t>
            </a:r>
            <a:r>
              <a:rPr lang="en-US" dirty="0"/>
              <a:t>. </a:t>
            </a:r>
          </a:p>
          <a:p>
            <a:r>
              <a:rPr lang="en-US" dirty="0"/>
              <a:t>Comparing </a:t>
            </a:r>
            <a:r>
              <a:rPr lang="en-US" dirty="0" err="1"/>
              <a:t>MnasNet</a:t>
            </a:r>
            <a:r>
              <a:rPr lang="en-US" dirty="0"/>
              <a:t> with </a:t>
            </a:r>
            <a:r>
              <a:rPr lang="en-US" dirty="0" err="1"/>
              <a:t>Swin</a:t>
            </a:r>
            <a:r>
              <a:rPr lang="en-US" dirty="0"/>
              <a:t>-Transformer, it is clear that as the dataset size grows, the generalization of </a:t>
            </a:r>
            <a:r>
              <a:rPr lang="en-US" dirty="0" err="1"/>
              <a:t>Swin</a:t>
            </a:r>
            <a:r>
              <a:rPr lang="en-US" dirty="0"/>
              <a:t>-Transformer has a steady improvement, surpassing </a:t>
            </a:r>
            <a:r>
              <a:rPr lang="en-US" altLang="zh-CN" dirty="0" err="1"/>
              <a:t>MnasNet</a:t>
            </a:r>
            <a:r>
              <a:rPr lang="en-US" dirty="0"/>
              <a:t>. </a:t>
            </a:r>
          </a:p>
          <a:p>
            <a:r>
              <a:rPr lang="en-US" dirty="0"/>
              <a:t>Finally, we evaluate the quality of generated mesh in the 8000 windows case. from Table 2. The </a:t>
            </a:r>
            <a:r>
              <a:rPr lang="en-US" dirty="0" err="1"/>
              <a:t>Swin</a:t>
            </a:r>
            <a:r>
              <a:rPr lang="en-US" dirty="0"/>
              <a:t>-Transformer outperforms </a:t>
            </a:r>
            <a:r>
              <a:rPr lang="en-US" dirty="0" err="1"/>
              <a:t>MnasNet</a:t>
            </a:r>
            <a:r>
              <a:rPr lang="en-US" dirty="0"/>
              <a:t> on all metrics. </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t>9</a:t>
            </a:fld>
            <a:endParaRPr lang="en-GB"/>
          </a:p>
        </p:txBody>
      </p:sp>
    </p:spTree>
    <p:extLst>
      <p:ext uri="{BB962C8B-B14F-4D97-AF65-F5344CB8AC3E}">
        <p14:creationId xmlns:p14="http://schemas.microsoft.com/office/powerpoint/2010/main" val="158599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ln>
        </p:spPr>
        <p:txBody>
          <a:bodyPr vert="horz" wrap="square" lIns="0" tIns="0" rIns="0" bIns="0" numCol="1" anchor="t" anchorCtr="0" compatLnSpc="1"/>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de-DE" sz="2000" b="0" i="0" u="none" strike="noStrike" cap="none" normalizeH="0" baseline="0">
              <a:ln>
                <a:noFill/>
              </a:ln>
              <a:solidFill>
                <a:schemeClr val="tx1"/>
              </a:solidFill>
              <a:effectLst/>
              <a:latin typeface="Arial" panose="02080604020202020204"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
        <p:nvSpPr>
          <p:cNvPr id="8"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r" eaLnBrk="0" hangingPunct="0"/>
            <a:endParaRPr lang="de-DE" sz="1000">
              <a:latin typeface="Arial" panose="02080604020202020204"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hasCustomPrompt="1"/>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ln>
        </p:spPr>
        <p:txBody>
          <a:bodyPr vert="horz" wrap="square" lIns="0" tIns="0" rIns="0" bIns="0" numCol="1" anchor="t" anchorCtr="0" compatLnSpc="1"/>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de-DE" sz="2000" b="0" i="0" u="none" strike="noStrike" cap="none" normalizeH="0" baseline="0">
              <a:ln>
                <a:noFill/>
              </a:ln>
              <a:solidFill>
                <a:schemeClr val="tx1"/>
              </a:solidFill>
              <a:effectLst/>
              <a:latin typeface="Arial" panose="02080604020202020204"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p:nvSpPr>
          <p:cNvPr id="6"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ln>
        </p:spPr>
        <p:txBody>
          <a:bodyPr vert="horz" wrap="square" lIns="0" tIns="0" rIns="0" bIns="0" numCol="1" anchor="t" anchorCtr="0" compatLnSpc="1"/>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ln>
        </p:spPr>
        <p:txBody>
          <a:bodyPr vert="horz" wrap="square" lIns="0" tIns="0" rIns="0" bIns="0" numCol="1" anchor="t" anchorCtr="0" compatLnSpc="1"/>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hasCustomPrompt="1"/>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r" eaLnBrk="0" hangingPunct="0"/>
            <a:endParaRPr lang="de-DE" sz="1000">
              <a:latin typeface="Arial" panose="02080604020202020204"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hasCustomPrompt="1"/>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501650"/>
          </a:xfrm>
          <a:prstGeom prst="rect">
            <a:avLst/>
          </a:prstGeom>
          <a:noFill/>
          <a:ln w="9525">
            <a:noFill/>
            <a:miter lim="800000"/>
          </a:ln>
        </p:spPr>
        <p:txBody>
          <a:bodyPr vert="horz" wrap="square" lIns="0" tIns="0" rIns="0" bIns="0" numCol="1" anchor="t" anchorCtr="0" compatLnSpc="1"/>
          <a:lstStyle>
            <a:lvl1pPr>
              <a:lnSpc>
                <a:spcPts val="3200"/>
              </a:lnSpc>
              <a:defRPr lang="de-DE" sz="30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978720"/>
            <a:ext cx="8508999" cy="1274125"/>
          </a:xfrm>
          <a:prstGeom prst="rect">
            <a:avLst/>
          </a:prstGeom>
          <a:noFill/>
          <a:ln w="9525">
            <a:noFill/>
            <a:miter lim="800000"/>
          </a:ln>
        </p:spPr>
        <p:txBody>
          <a:bodyPr vert="horz" wrap="square" lIns="0" tIns="0" rIns="0" bIns="0" numCol="1" anchor="t" anchorCtr="0" compatLnSpc="1"/>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
        <p:nvSpPr>
          <p:cNvPr id="5" name="Titel 1"/>
          <p:cNvSpPr>
            <a:spLocks noGrp="1"/>
          </p:cNvSpPr>
          <p:nvPr>
            <p:ph type="title" hasCustomPrompt="1"/>
          </p:nvPr>
        </p:nvSpPr>
        <p:spPr>
          <a:xfrm>
            <a:off x="319090" y="994334"/>
            <a:ext cx="8508999" cy="1231106"/>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ln>
        </p:spPr>
        <p:txBody>
          <a:bodyPr vert="horz" wrap="square" lIns="0" tIns="0" rIns="0" bIns="0" numCol="1" anchor="t" anchorCtr="0" compatLnSpc="1"/>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de-DE" sz="2000" b="0" i="0" u="none" strike="noStrike" cap="none" normalizeH="0" baseline="0">
              <a:ln>
                <a:noFill/>
              </a:ln>
              <a:solidFill>
                <a:schemeClr val="tx1"/>
              </a:solidFill>
              <a:effectLst/>
              <a:latin typeface="Arial" panose="02080604020202020204"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p:nvSpPr>
          <p:cNvPr id="6"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hasCustomPrompt="1"/>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ln>
        </p:spPr>
        <p:txBody>
          <a:bodyPr vert="horz" wrap="square" lIns="0" tIns="0" rIns="0" bIns="0" numCol="1" anchor="t" anchorCtr="0" compatLnSpc="1"/>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ln>
        </p:spPr>
        <p:txBody>
          <a:bodyPr vert="horz" wrap="square" lIns="0" tIns="0" rIns="0" bIns="0" numCol="1" anchor="t" anchorCtr="0" compatLnSpc="1"/>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ln>
        </p:spPr>
        <p:txBody>
          <a:bodyPr vert="horz" wrap="square" lIns="0" tIns="0" rIns="0" bIns="0" numCol="1" anchor="t" anchorCtr="0" compatLnSpc="1"/>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ln>
        </p:spPr>
        <p:txBody>
          <a:bodyPr vert="horz" wrap="square" lIns="0" tIns="0" rIns="0" bIns="0" numCol="1" anchor="t" anchorCtr="0" compatLnSpc="1">
            <a:spAutoFit/>
          </a:bodyPr>
          <a:lstStyle>
            <a:lvl1pPr>
              <a:lnSpc>
                <a:spcPts val="3200"/>
              </a:lnSpc>
              <a:defRPr lang="de-DE" sz="3000" noProof="0" dirty="0"/>
            </a:lvl1pPr>
          </a:lstStyle>
          <a:p>
            <a:pPr lvl="0"/>
            <a:r>
              <a:rPr lang="de-DE" noProof="0" dirty="0"/>
              <a:t>Titel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1.wmf"/><Relationship Id="rId4" Type="http://schemas.openxmlformats.org/officeDocument/2006/relationships/slideLayout" Target="../slideLayouts/slideLayout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wmf"/><Relationship Id="rId4" Type="http://schemas.openxmlformats.org/officeDocument/2006/relationships/slideLayout" Target="../slideLayouts/slideLayout1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t>‹#›</a:t>
            </a:fld>
            <a:endParaRPr lang="de-DE" dirty="0"/>
          </a:p>
        </p:txBody>
      </p:sp>
    </p:spTree>
  </p:cSld>
  <p:clrMap bg1="lt1" tx1="dk1" bg2="lt2" tx2="dk2" accent1="accent1" accent2="accent2" accent3="accent3" accent4="accent4" accent5="accent5" accent6="accent6" hlink="hlink" folHlink="folHlink"/>
  <p:sldLayoutIdLst>
    <p:sldLayoutId id="2147483649"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panose="02080604020202020204" pitchFamily="34" charset="0"/>
          <a:cs typeface="Arial" panose="02080604020202020204" pitchFamily="34" charset="0"/>
        </a:defRPr>
      </a:lvl2pPr>
      <a:lvl3pPr algn="l" rtl="0" eaLnBrk="1" fontAlgn="base" hangingPunct="1">
        <a:spcBef>
          <a:spcPct val="0"/>
        </a:spcBef>
        <a:spcAft>
          <a:spcPct val="0"/>
        </a:spcAft>
        <a:defRPr sz="2000" b="1">
          <a:solidFill>
            <a:schemeClr val="tx2"/>
          </a:solidFill>
          <a:latin typeface="Arial" panose="02080604020202020204" pitchFamily="34" charset="0"/>
          <a:cs typeface="Arial" panose="02080604020202020204" pitchFamily="34" charset="0"/>
        </a:defRPr>
      </a:lvl3pPr>
      <a:lvl4pPr algn="l" rtl="0" eaLnBrk="1" fontAlgn="base" hangingPunct="1">
        <a:spcBef>
          <a:spcPct val="0"/>
        </a:spcBef>
        <a:spcAft>
          <a:spcPct val="0"/>
        </a:spcAft>
        <a:defRPr sz="2000" b="1">
          <a:solidFill>
            <a:schemeClr val="tx2"/>
          </a:solidFill>
          <a:latin typeface="Arial" panose="02080604020202020204" pitchFamily="34" charset="0"/>
          <a:cs typeface="Arial" panose="02080604020202020204" pitchFamily="34" charset="0"/>
        </a:defRPr>
      </a:lvl4pPr>
      <a:lvl5pPr algn="l" rtl="0" eaLnBrk="1" fontAlgn="base" hangingPunct="1">
        <a:spcBef>
          <a:spcPct val="0"/>
        </a:spcBef>
        <a:spcAft>
          <a:spcPct val="0"/>
        </a:spcAft>
        <a:defRPr sz="2000" b="1">
          <a:solidFill>
            <a:schemeClr val="tx2"/>
          </a:solidFill>
          <a:latin typeface="Arial" panose="02080604020202020204" pitchFamily="34" charset="0"/>
          <a:cs typeface="Arial" panose="02080604020202020204" pitchFamily="34" charset="0"/>
        </a:defRPr>
      </a:lvl5pPr>
      <a:lvl6pPr marL="457200" algn="l" rtl="0" eaLnBrk="1" fontAlgn="base" hangingPunct="1">
        <a:spcBef>
          <a:spcPct val="0"/>
        </a:spcBef>
        <a:spcAft>
          <a:spcPct val="0"/>
        </a:spcAft>
        <a:defRPr sz="2000" b="1">
          <a:solidFill>
            <a:schemeClr val="tx2"/>
          </a:solidFill>
          <a:latin typeface="Arial" panose="02080604020202020204" pitchFamily="34" charset="0"/>
          <a:cs typeface="Arial" panose="02080604020202020204" pitchFamily="34" charset="0"/>
        </a:defRPr>
      </a:lvl6pPr>
      <a:lvl7pPr marL="914400" algn="l" rtl="0" eaLnBrk="1" fontAlgn="base" hangingPunct="1">
        <a:spcBef>
          <a:spcPct val="0"/>
        </a:spcBef>
        <a:spcAft>
          <a:spcPct val="0"/>
        </a:spcAft>
        <a:defRPr sz="2000" b="1">
          <a:solidFill>
            <a:schemeClr val="tx2"/>
          </a:solidFill>
          <a:latin typeface="Arial" panose="02080604020202020204" pitchFamily="34" charset="0"/>
          <a:cs typeface="Arial" panose="02080604020202020204" pitchFamily="34" charset="0"/>
        </a:defRPr>
      </a:lvl7pPr>
      <a:lvl8pPr marL="1371600" algn="l" rtl="0" eaLnBrk="1" fontAlgn="base" hangingPunct="1">
        <a:spcBef>
          <a:spcPct val="0"/>
        </a:spcBef>
        <a:spcAft>
          <a:spcPct val="0"/>
        </a:spcAft>
        <a:defRPr sz="2000" b="1">
          <a:solidFill>
            <a:schemeClr val="tx2"/>
          </a:solidFill>
          <a:latin typeface="Arial" panose="02080604020202020204" pitchFamily="34" charset="0"/>
          <a:cs typeface="Arial" panose="02080604020202020204" pitchFamily="34" charset="0"/>
        </a:defRPr>
      </a:lvl8pPr>
      <a:lvl9pPr marL="1828800" algn="l" rtl="0" eaLnBrk="1" fontAlgn="base" hangingPunct="1">
        <a:spcBef>
          <a:spcPct val="0"/>
        </a:spcBef>
        <a:spcAft>
          <a:spcPct val="0"/>
        </a:spcAft>
        <a:defRPr sz="2000" b="1">
          <a:solidFill>
            <a:schemeClr val="tx2"/>
          </a:solidFill>
          <a:latin typeface="Arial" panose="02080604020202020204" pitchFamily="34" charset="0"/>
          <a:cs typeface="Arial" panose="02080604020202020204" pitchFamily="34"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530" indent="-176530" algn="l" rtl="0" eaLnBrk="1" fontAlgn="base" hangingPunct="1">
        <a:lnSpc>
          <a:spcPct val="100000"/>
        </a:lnSpc>
        <a:spcBef>
          <a:spcPct val="0"/>
        </a:spcBef>
        <a:spcAft>
          <a:spcPct val="0"/>
        </a:spcAft>
        <a:buFont typeface="Arial" panose="02080604020202020204" pitchFamily="34" charset="0"/>
        <a:buChar char="•"/>
        <a:defRPr sz="1600" kern="1200">
          <a:solidFill>
            <a:schemeClr val="tx1"/>
          </a:solidFill>
          <a:latin typeface="+mn-lt"/>
          <a:ea typeface="+mn-ea"/>
          <a:cs typeface="+mn-cs"/>
        </a:defRPr>
      </a:lvl2pPr>
      <a:lvl3pPr marL="360680"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6563283"/>
            <a:ext cx="1115376" cy="193002"/>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anose="02080604020202020204" pitchFamily="34" charset="0"/>
              </a:rPr>
              <a:t>‹#›</a:t>
            </a:fld>
            <a:endParaRPr lang="de-DE" sz="1200" dirty="0">
              <a:latin typeface="+mn-lt"/>
              <a:cs typeface="Arial" panose="02080604020202020204" pitchFamily="34" charset="0"/>
            </a:endParaRPr>
          </a:p>
        </p:txBody>
      </p:sp>
      <p:pic>
        <p:nvPicPr>
          <p:cNvPr id="5" name="Bild 4" descr="Fahnen_HG.jpg"/>
          <p:cNvPicPr>
            <a:picLocks noChangeAspect="1"/>
          </p:cNvPicPr>
          <p:nvPr/>
        </p:nvPicPr>
        <p:blipFill>
          <a:blip r:embed="rId3" cstate="screen"/>
          <a:srcRect/>
          <a:stretch>
            <a:fillRect/>
          </a:stretch>
        </p:blipFill>
        <p:spPr>
          <a:xfrm>
            <a:off x="-42532" y="0"/>
            <a:ext cx="9185031"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8222627" y="324650"/>
            <a:ext cx="599722" cy="320400"/>
          </a:xfrm>
          <a:prstGeom prst="rect">
            <a:avLst/>
          </a:prstGeom>
        </p:spPr>
      </p:pic>
      <p:sp>
        <p:nvSpPr>
          <p:cNvPr id="8"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t>‹#›</a:t>
            </a:fld>
            <a:endParaRPr lang="de-DE" noProof="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51"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2pPr>
      <a:lvl3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3pPr>
      <a:lvl4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4pPr>
      <a:lvl5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5pPr>
      <a:lvl6pPr marL="4572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6pPr>
      <a:lvl7pPr marL="9144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7pPr>
      <a:lvl8pPr marL="13716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8pPr>
      <a:lvl9pPr marL="18288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sz="1600" kern="120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t>‹#›</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10"/>
          <a:stretch>
            <a:fillRect/>
          </a:stretch>
        </p:blipFill>
        <p:spPr>
          <a:xfrm>
            <a:off x="8218411" y="324685"/>
            <a:ext cx="608352" cy="320400"/>
          </a:xfrm>
          <a:prstGeom prst="rect">
            <a:avLst/>
          </a:prstGeom>
        </p:spPr>
      </p:pic>
      <p:sp>
        <p:nvSpPr>
          <p:cNvPr id="11" name="Textfeld 10"/>
          <p:cNvSpPr txBox="1"/>
          <p:nvPr userDrawn="1"/>
        </p:nvSpPr>
        <p:spPr>
          <a:xfrm>
            <a:off x="320401" y="314325"/>
            <a:ext cx="7699650" cy="348403"/>
          </a:xfrm>
          <a:prstGeom prst="rect">
            <a:avLst/>
          </a:prstGeom>
          <a:noFill/>
        </p:spPr>
        <p:txBody>
          <a:bodyPr wrap="square" lIns="0" tIns="0" rIns="0" bIns="0" rtlCol="0">
            <a:spAutoFit/>
          </a:bodyPr>
          <a:lstStyle/>
          <a:p>
            <a:pPr>
              <a:lnSpc>
                <a:spcPct val="94000"/>
              </a:lnSpc>
            </a:pPr>
            <a:r>
              <a:rPr lang="de-DE" sz="800" dirty="0">
                <a:solidFill>
                  <a:schemeClr val="tx2"/>
                </a:solidFill>
                <a:latin typeface="+mn-lt"/>
              </a:rPr>
              <a:t>Lehrstuhl für Musterverfahren</a:t>
            </a:r>
          </a:p>
          <a:p>
            <a:pPr>
              <a:lnSpc>
                <a:spcPct val="94000"/>
              </a:lnSpc>
            </a:pPr>
            <a:r>
              <a:rPr lang="de-DE" sz="800" dirty="0">
                <a:solidFill>
                  <a:schemeClr val="tx2"/>
                </a:solidFill>
                <a:latin typeface="+mn-lt"/>
              </a:rPr>
              <a:t>Fakultät für Mustertechnik</a:t>
            </a:r>
          </a:p>
          <a:p>
            <a:pPr>
              <a:lnSpc>
                <a:spcPct val="940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2pPr>
      <a:lvl3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3pPr>
      <a:lvl4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4pPr>
      <a:lvl5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5pPr>
      <a:lvl6pPr marL="4572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6pPr>
      <a:lvl7pPr marL="9144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7pPr>
      <a:lvl8pPr marL="13716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8pPr>
      <a:lvl9pPr marL="18288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sz="1600" kern="120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685"/>
            <a:ext cx="608352" cy="320400"/>
          </a:xfrm>
          <a:prstGeom prst="rect">
            <a:avLst/>
          </a:prstGeom>
        </p:spPr>
      </p:pic>
      <p:sp>
        <p:nvSpPr>
          <p:cNvPr id="5" name="Foliennummernplatzhalter 4"/>
          <p:cNvSpPr>
            <a:spLocks noGrp="1"/>
          </p:cNvSpPr>
          <p:nvPr>
            <p:ph type="sldNum" sz="quarter" idx="4"/>
          </p:nvPr>
        </p:nvSpPr>
        <p:spPr>
          <a:xfrm>
            <a:off x="6774934" y="6473313"/>
            <a:ext cx="2052074"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t>‹#›</a:t>
            </a:fld>
            <a:endParaRPr lang="de-DE" dirty="0"/>
          </a:p>
        </p:txBody>
      </p:sp>
      <p:sp>
        <p:nvSpPr>
          <p:cNvPr id="6"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2pPr>
      <a:lvl3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3pPr>
      <a:lvl4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4pPr>
      <a:lvl5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5pPr>
      <a:lvl6pPr marL="4572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6pPr>
      <a:lvl7pPr marL="9144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7pPr>
      <a:lvl8pPr marL="13716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8pPr>
      <a:lvl9pPr marL="18288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sz="1600" kern="120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22628" y="324650"/>
            <a:ext cx="599723" cy="320400"/>
          </a:xfrm>
          <a:prstGeom prst="rect">
            <a:avLst/>
          </a:prstGeom>
        </p:spPr>
      </p:pic>
      <p:sp>
        <p:nvSpPr>
          <p:cNvPr id="7"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t>‹#›</a:t>
            </a:fld>
            <a:endParaRPr lang="de-DE" dirty="0"/>
          </a:p>
        </p:txBody>
      </p:sp>
      <p:sp>
        <p:nvSpPr>
          <p:cNvPr id="8"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71"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2pPr>
      <a:lvl3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3pPr>
      <a:lvl4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4pPr>
      <a:lvl5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5pPr>
      <a:lvl6pPr marL="4572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6pPr>
      <a:lvl7pPr marL="9144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7pPr>
      <a:lvl8pPr marL="13716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8pPr>
      <a:lvl9pPr marL="18288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sz="1600" kern="120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22627" y="324650"/>
            <a:ext cx="599722" cy="320400"/>
          </a:xfrm>
          <a:prstGeom prst="rect">
            <a:avLst/>
          </a:prstGeom>
        </p:spPr>
      </p:pic>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t>‹#›</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73"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2pPr>
      <a:lvl3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3pPr>
      <a:lvl4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4pPr>
      <a:lvl5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5pPr>
      <a:lvl6pPr marL="4572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6pPr>
      <a:lvl7pPr marL="9144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7pPr>
      <a:lvl8pPr marL="13716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8pPr>
      <a:lvl9pPr marL="18288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sz="1600" kern="120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comments" Target="../comments/comment5.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comments" Target="../comments/comment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comments" Target="../comments/comment4.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0"/>
          </p:nvPr>
        </p:nvSpPr>
        <p:spPr/>
        <p:txBody>
          <a:bodyPr/>
          <a:lstStyle/>
          <a:p>
            <a:r>
              <a:rPr lang="de-DE" dirty="0"/>
              <a:t>Dongyue Lu, Zhisheng Zheng</a:t>
            </a:r>
          </a:p>
          <a:p>
            <a:r>
              <a:rPr lang="de-DE" dirty="0"/>
              <a:t>Supervisor: </a:t>
            </a:r>
            <a:r>
              <a:rPr lang="en-US" dirty="0"/>
              <a:t>Prof. Dr. Matthias </a:t>
            </a:r>
            <a:r>
              <a:rPr lang="en-US" dirty="0" err="1"/>
              <a:t>Nießner</a:t>
            </a:r>
            <a:endParaRPr lang="de-DE" dirty="0"/>
          </a:p>
          <a:p>
            <a:r>
              <a:rPr lang="de-DE" altLang="de-DE" dirty="0"/>
              <a:t>March</a:t>
            </a:r>
            <a:r>
              <a:rPr lang="en-US" altLang="de-DE" dirty="0"/>
              <a:t> 9</a:t>
            </a:r>
            <a:r>
              <a:rPr lang="de-DE" dirty="0"/>
              <a:t>, 2022</a:t>
            </a:r>
          </a:p>
        </p:txBody>
      </p:sp>
      <p:sp>
        <p:nvSpPr>
          <p:cNvPr id="7" name="Titel 6"/>
          <p:cNvSpPr>
            <a:spLocks noGrp="1"/>
          </p:cNvSpPr>
          <p:nvPr>
            <p:ph type="title"/>
          </p:nvPr>
        </p:nvSpPr>
        <p:spPr>
          <a:xfrm>
            <a:off x="319090" y="994334"/>
            <a:ext cx="8508999" cy="820738"/>
          </a:xfrm>
        </p:spPr>
        <p:txBody>
          <a:bodyPr/>
          <a:lstStyle/>
          <a:p>
            <a:r>
              <a:rPr lang="en-US" sz="3200" dirty="0"/>
              <a:t>End-to-end</a:t>
            </a:r>
            <a:r>
              <a:rPr lang="zh-CN" altLang="en-US" sz="3200" dirty="0"/>
              <a:t> </a:t>
            </a:r>
            <a:r>
              <a:rPr lang="en-US" altLang="zh-CN" sz="3200" dirty="0"/>
              <a:t>learned</a:t>
            </a:r>
            <a:r>
              <a:rPr lang="zh-CN" altLang="en-US" sz="3200" dirty="0"/>
              <a:t> </a:t>
            </a:r>
            <a:r>
              <a:rPr lang="en-US" altLang="zh-CN" sz="3200" dirty="0"/>
              <a:t>multi-view stereo reconstruction</a:t>
            </a:r>
            <a:endParaRPr lang="de-DE" sz="3200" dirty="0"/>
          </a:p>
        </p:txBody>
      </p:sp>
      <p:pic>
        <p:nvPicPr>
          <p:cNvPr id="5" name="Bild 4" descr="TUM_Glockenturm.tif"/>
          <p:cNvPicPr>
            <a:picLocks noChangeAspect="1"/>
          </p:cNvPicPr>
          <p:nvPr/>
        </p:nvPicPr>
        <p:blipFill>
          <a:blip r:embed="rId3"/>
          <a:stretch>
            <a:fillRect/>
          </a:stretch>
        </p:blipFill>
        <p:spPr>
          <a:xfrm>
            <a:off x="4927101" y="3051360"/>
            <a:ext cx="3892489" cy="33974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19090" y="994334"/>
            <a:ext cx="8508999" cy="410210"/>
          </a:xfrm>
        </p:spPr>
        <p:txBody>
          <a:bodyPr/>
          <a:lstStyle/>
          <a:p>
            <a:r>
              <a:rPr lang="en-US" altLang="de-DE" dirty="0"/>
              <a:t>Fusion Module</a:t>
            </a:r>
          </a:p>
        </p:txBody>
      </p:sp>
      <p:pic>
        <p:nvPicPr>
          <p:cNvPr id="6" name="Picture 5">
            <a:extLst>
              <a:ext uri="{FF2B5EF4-FFF2-40B4-BE49-F238E27FC236}">
                <a16:creationId xmlns:a16="http://schemas.microsoft.com/office/drawing/2014/main" id="{467F27B6-D8B8-C344-95D9-74CCAFE5D07E}"/>
              </a:ext>
            </a:extLst>
          </p:cNvPr>
          <p:cNvPicPr>
            <a:picLocks noChangeAspect="1"/>
          </p:cNvPicPr>
          <p:nvPr/>
        </p:nvPicPr>
        <p:blipFill rotWithShape="1">
          <a:blip r:embed="rId3"/>
          <a:srcRect b="31419"/>
          <a:stretch/>
        </p:blipFill>
        <p:spPr>
          <a:xfrm>
            <a:off x="2211024" y="5442518"/>
            <a:ext cx="4374415" cy="883666"/>
          </a:xfrm>
          <a:prstGeom prst="rect">
            <a:avLst/>
          </a:prstGeom>
        </p:spPr>
      </p:pic>
      <p:sp>
        <p:nvSpPr>
          <p:cNvPr id="17" name="Inhaltsplatzhalter 2">
            <a:extLst>
              <a:ext uri="{FF2B5EF4-FFF2-40B4-BE49-F238E27FC236}">
                <a16:creationId xmlns:a16="http://schemas.microsoft.com/office/drawing/2014/main" id="{2B91AF98-E7F8-BC4A-ABA3-913FD296E463}"/>
              </a:ext>
            </a:extLst>
          </p:cNvPr>
          <p:cNvSpPr>
            <a:spLocks noGrp="1"/>
          </p:cNvSpPr>
          <p:nvPr>
            <p:ph idx="10"/>
          </p:nvPr>
        </p:nvSpPr>
        <p:spPr>
          <a:xfrm>
            <a:off x="548972" y="1606077"/>
            <a:ext cx="7757901" cy="517350"/>
          </a:xfrm>
        </p:spPr>
        <p:txBody>
          <a:bodyPr/>
          <a:lstStyle/>
          <a:p>
            <a:pPr marL="285750" indent="-285750">
              <a:lnSpc>
                <a:spcPct val="150000"/>
              </a:lnSpc>
              <a:buFont typeface="Arial" panose="02080604020202020204" pitchFamily="34" charset="0"/>
              <a:buChar char="•"/>
            </a:pPr>
            <a:r>
              <a:rPr lang="en-US" sz="2000" dirty="0"/>
              <a:t>Comparison between different fusion module</a:t>
            </a:r>
          </a:p>
        </p:txBody>
      </p:sp>
      <p:sp>
        <p:nvSpPr>
          <p:cNvPr id="18" name="TextBox 17">
            <a:extLst>
              <a:ext uri="{FF2B5EF4-FFF2-40B4-BE49-F238E27FC236}">
                <a16:creationId xmlns:a16="http://schemas.microsoft.com/office/drawing/2014/main" id="{45EFC2E0-9B0D-674D-9E5A-7179E4EC822D}"/>
              </a:ext>
            </a:extLst>
          </p:cNvPr>
          <p:cNvSpPr txBox="1"/>
          <p:nvPr/>
        </p:nvSpPr>
        <p:spPr>
          <a:xfrm>
            <a:off x="2421016" y="5105371"/>
            <a:ext cx="4013811" cy="192938"/>
          </a:xfrm>
          <a:prstGeom prst="rect">
            <a:avLst/>
          </a:prstGeom>
          <a:noFill/>
        </p:spPr>
        <p:txBody>
          <a:bodyPr wrap="square" lIns="0" tIns="0" rIns="0" bIns="0" rtlCol="0">
            <a:spAutoFit/>
          </a:bodyPr>
          <a:lstStyle/>
          <a:p>
            <a:pPr algn="ctr">
              <a:lnSpc>
                <a:spcPct val="114000"/>
              </a:lnSpc>
            </a:pPr>
            <a:r>
              <a:rPr lang="en-US" sz="1200" dirty="0">
                <a:latin typeface="+mn-lt"/>
              </a:rPr>
              <a:t>Figure 1: Reconstructed Scene –Fusio</a:t>
            </a:r>
            <a:r>
              <a:rPr lang="en-US" altLang="zh-CN" sz="1200" dirty="0">
                <a:latin typeface="+mn-lt"/>
              </a:rPr>
              <a:t>n</a:t>
            </a:r>
            <a:r>
              <a:rPr lang="en-US" sz="1200" dirty="0">
                <a:latin typeface="+mn-lt"/>
              </a:rPr>
              <a:t> Module</a:t>
            </a:r>
            <a:endParaRPr lang="en-CN" sz="1200" dirty="0">
              <a:latin typeface="+mn-lt"/>
            </a:endParaRPr>
          </a:p>
        </p:txBody>
      </p:sp>
      <p:sp>
        <p:nvSpPr>
          <p:cNvPr id="19" name="TextBox 18">
            <a:extLst>
              <a:ext uri="{FF2B5EF4-FFF2-40B4-BE49-F238E27FC236}">
                <a16:creationId xmlns:a16="http://schemas.microsoft.com/office/drawing/2014/main" id="{DD59A26E-2EDB-5344-9BA1-85DB22D1FB04}"/>
              </a:ext>
            </a:extLst>
          </p:cNvPr>
          <p:cNvSpPr txBox="1"/>
          <p:nvPr/>
        </p:nvSpPr>
        <p:spPr>
          <a:xfrm>
            <a:off x="2336610" y="6459322"/>
            <a:ext cx="4013811" cy="192938"/>
          </a:xfrm>
          <a:prstGeom prst="rect">
            <a:avLst/>
          </a:prstGeom>
          <a:noFill/>
        </p:spPr>
        <p:txBody>
          <a:bodyPr wrap="square" lIns="0" tIns="0" rIns="0" bIns="0" rtlCol="0">
            <a:spAutoFit/>
          </a:bodyPr>
          <a:lstStyle/>
          <a:p>
            <a:pPr algn="ctr">
              <a:lnSpc>
                <a:spcPct val="114000"/>
              </a:lnSpc>
            </a:pPr>
            <a:r>
              <a:rPr lang="en-US" sz="1200" dirty="0">
                <a:latin typeface="+mn-lt"/>
              </a:rPr>
              <a:t>Table 3: Fusion Module Comparison</a:t>
            </a:r>
            <a:endParaRPr lang="en-CN" sz="1200" dirty="0">
              <a:latin typeface="+mn-lt"/>
            </a:endParaRPr>
          </a:p>
        </p:txBody>
      </p:sp>
      <p:pic>
        <p:nvPicPr>
          <p:cNvPr id="2" name="图片 1">
            <a:extLst>
              <a:ext uri="{FF2B5EF4-FFF2-40B4-BE49-F238E27FC236}">
                <a16:creationId xmlns:a16="http://schemas.microsoft.com/office/drawing/2014/main" id="{756DBB40-EBEE-41EF-ABEF-7926956395D2}"/>
              </a:ext>
            </a:extLst>
          </p:cNvPr>
          <p:cNvPicPr>
            <a:picLocks noChangeAspect="1"/>
          </p:cNvPicPr>
          <p:nvPr/>
        </p:nvPicPr>
        <p:blipFill>
          <a:blip r:embed="rId4"/>
          <a:stretch>
            <a:fillRect/>
          </a:stretch>
        </p:blipFill>
        <p:spPr>
          <a:xfrm>
            <a:off x="0" y="2051935"/>
            <a:ext cx="9144000" cy="2909227"/>
          </a:xfrm>
          <a:prstGeom prst="rect">
            <a:avLst/>
          </a:prstGeom>
        </p:spPr>
      </p:pic>
    </p:spTree>
    <p:extLst>
      <p:ext uri="{BB962C8B-B14F-4D97-AF65-F5344CB8AC3E}">
        <p14:creationId xmlns:p14="http://schemas.microsoft.com/office/powerpoint/2010/main" val="1972031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19090" y="994334"/>
            <a:ext cx="8508999" cy="410210"/>
          </a:xfrm>
        </p:spPr>
        <p:txBody>
          <a:bodyPr/>
          <a:lstStyle/>
          <a:p>
            <a:r>
              <a:rPr lang="en-US" altLang="de-DE" dirty="0"/>
              <a:t>Fusion Module</a:t>
            </a:r>
          </a:p>
        </p:txBody>
      </p:sp>
      <p:sp>
        <p:nvSpPr>
          <p:cNvPr id="17" name="Inhaltsplatzhalter 2">
            <a:extLst>
              <a:ext uri="{FF2B5EF4-FFF2-40B4-BE49-F238E27FC236}">
                <a16:creationId xmlns:a16="http://schemas.microsoft.com/office/drawing/2014/main" id="{2B91AF98-E7F8-BC4A-ABA3-913FD296E463}"/>
              </a:ext>
            </a:extLst>
          </p:cNvPr>
          <p:cNvSpPr>
            <a:spLocks noGrp="1"/>
          </p:cNvSpPr>
          <p:nvPr>
            <p:ph idx="10"/>
          </p:nvPr>
        </p:nvSpPr>
        <p:spPr>
          <a:xfrm>
            <a:off x="548972" y="1606077"/>
            <a:ext cx="7757901" cy="517350"/>
          </a:xfrm>
        </p:spPr>
        <p:txBody>
          <a:bodyPr/>
          <a:lstStyle/>
          <a:p>
            <a:pPr marL="285750" indent="-285750">
              <a:lnSpc>
                <a:spcPct val="150000"/>
              </a:lnSpc>
              <a:buFont typeface="Arial" panose="02080604020202020204" pitchFamily="34" charset="0"/>
              <a:buChar char="•"/>
            </a:pPr>
            <a:r>
              <a:rPr lang="en-US" sz="2000" dirty="0"/>
              <a:t>Overall Performance</a:t>
            </a:r>
          </a:p>
        </p:txBody>
      </p:sp>
      <p:sp>
        <p:nvSpPr>
          <p:cNvPr id="11" name="TextBox 10">
            <a:extLst>
              <a:ext uri="{FF2B5EF4-FFF2-40B4-BE49-F238E27FC236}">
                <a16:creationId xmlns:a16="http://schemas.microsoft.com/office/drawing/2014/main" id="{6CE33128-7257-7341-85DC-65099D12DA91}"/>
              </a:ext>
            </a:extLst>
          </p:cNvPr>
          <p:cNvSpPr txBox="1"/>
          <p:nvPr/>
        </p:nvSpPr>
        <p:spPr>
          <a:xfrm>
            <a:off x="2231101" y="5041314"/>
            <a:ext cx="4013811" cy="192938"/>
          </a:xfrm>
          <a:prstGeom prst="rect">
            <a:avLst/>
          </a:prstGeom>
          <a:noFill/>
        </p:spPr>
        <p:txBody>
          <a:bodyPr wrap="square" lIns="0" tIns="0" rIns="0" bIns="0" rtlCol="0">
            <a:spAutoFit/>
          </a:bodyPr>
          <a:lstStyle/>
          <a:p>
            <a:pPr algn="ctr">
              <a:lnSpc>
                <a:spcPct val="114000"/>
              </a:lnSpc>
            </a:pPr>
            <a:r>
              <a:rPr lang="en-US" sz="1200" dirty="0">
                <a:latin typeface="+mn-lt"/>
              </a:rPr>
              <a:t>Figure 2: Reconstructed Scene – Overall Performance</a:t>
            </a:r>
            <a:endParaRPr lang="en-CN" sz="1200" dirty="0">
              <a:latin typeface="+mn-lt"/>
            </a:endParaRPr>
          </a:p>
        </p:txBody>
      </p:sp>
      <p:sp>
        <p:nvSpPr>
          <p:cNvPr id="13" name="TextBox 12">
            <a:extLst>
              <a:ext uri="{FF2B5EF4-FFF2-40B4-BE49-F238E27FC236}">
                <a16:creationId xmlns:a16="http://schemas.microsoft.com/office/drawing/2014/main" id="{E346BA04-2B4C-A64F-9B5D-95D515C73276}"/>
              </a:ext>
            </a:extLst>
          </p:cNvPr>
          <p:cNvSpPr txBox="1"/>
          <p:nvPr/>
        </p:nvSpPr>
        <p:spPr>
          <a:xfrm>
            <a:off x="2181224" y="6475916"/>
            <a:ext cx="4013811" cy="192938"/>
          </a:xfrm>
          <a:prstGeom prst="rect">
            <a:avLst/>
          </a:prstGeom>
          <a:noFill/>
        </p:spPr>
        <p:txBody>
          <a:bodyPr wrap="square" lIns="0" tIns="0" rIns="0" bIns="0" rtlCol="0">
            <a:spAutoFit/>
          </a:bodyPr>
          <a:lstStyle/>
          <a:p>
            <a:pPr algn="ctr">
              <a:lnSpc>
                <a:spcPct val="114000"/>
              </a:lnSpc>
            </a:pPr>
            <a:r>
              <a:rPr lang="en-US" sz="1200" dirty="0">
                <a:latin typeface="+mn-lt"/>
              </a:rPr>
              <a:t>Table 4: Overall Comparison</a:t>
            </a:r>
            <a:endParaRPr lang="en-CN" sz="1200" dirty="0">
              <a:latin typeface="+mn-lt"/>
            </a:endParaRPr>
          </a:p>
        </p:txBody>
      </p:sp>
      <p:pic>
        <p:nvPicPr>
          <p:cNvPr id="6" name="图片 5">
            <a:extLst>
              <a:ext uri="{FF2B5EF4-FFF2-40B4-BE49-F238E27FC236}">
                <a16:creationId xmlns:a16="http://schemas.microsoft.com/office/drawing/2014/main" id="{CA25DD9E-1BD3-42F6-B3D7-8D71FBF157EE}"/>
              </a:ext>
            </a:extLst>
          </p:cNvPr>
          <p:cNvPicPr>
            <a:picLocks noChangeAspect="1"/>
          </p:cNvPicPr>
          <p:nvPr/>
        </p:nvPicPr>
        <p:blipFill>
          <a:blip r:embed="rId3"/>
          <a:stretch>
            <a:fillRect/>
          </a:stretch>
        </p:blipFill>
        <p:spPr>
          <a:xfrm>
            <a:off x="0" y="2791651"/>
            <a:ext cx="9144000" cy="1942923"/>
          </a:xfrm>
          <a:prstGeom prst="rect">
            <a:avLst/>
          </a:prstGeom>
        </p:spPr>
      </p:pic>
      <p:pic>
        <p:nvPicPr>
          <p:cNvPr id="2" name="图片 1">
            <a:extLst>
              <a:ext uri="{FF2B5EF4-FFF2-40B4-BE49-F238E27FC236}">
                <a16:creationId xmlns:a16="http://schemas.microsoft.com/office/drawing/2014/main" id="{44AA592E-3834-476B-9778-18C6976ABCF4}"/>
              </a:ext>
            </a:extLst>
          </p:cNvPr>
          <p:cNvPicPr>
            <a:picLocks noChangeAspect="1"/>
          </p:cNvPicPr>
          <p:nvPr/>
        </p:nvPicPr>
        <p:blipFill>
          <a:blip r:embed="rId4"/>
          <a:stretch>
            <a:fillRect/>
          </a:stretch>
        </p:blipFill>
        <p:spPr>
          <a:xfrm>
            <a:off x="2073877" y="5402798"/>
            <a:ext cx="4240427" cy="1004093"/>
          </a:xfrm>
          <a:prstGeom prst="rect">
            <a:avLst/>
          </a:prstGeom>
        </p:spPr>
      </p:pic>
    </p:spTree>
    <p:extLst>
      <p:ext uri="{BB962C8B-B14F-4D97-AF65-F5344CB8AC3E}">
        <p14:creationId xmlns:p14="http://schemas.microsoft.com/office/powerpoint/2010/main" val="1367700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19090" y="994334"/>
            <a:ext cx="8508999" cy="410210"/>
          </a:xfrm>
        </p:spPr>
        <p:txBody>
          <a:bodyPr/>
          <a:lstStyle/>
          <a:p>
            <a:r>
              <a:rPr lang="en-US" altLang="de-DE" dirty="0"/>
              <a:t>Ablation Study and Failure Case</a:t>
            </a:r>
          </a:p>
        </p:txBody>
      </p:sp>
      <p:sp>
        <p:nvSpPr>
          <p:cNvPr id="8" name="Inhaltsplatzhalter 2"/>
          <p:cNvSpPr>
            <a:spLocks noGrp="1"/>
          </p:cNvSpPr>
          <p:nvPr>
            <p:ph idx="10"/>
          </p:nvPr>
        </p:nvSpPr>
        <p:spPr>
          <a:xfrm>
            <a:off x="541477" y="1575747"/>
            <a:ext cx="8180968" cy="4331928"/>
          </a:xfrm>
        </p:spPr>
        <p:txBody>
          <a:bodyPr/>
          <a:lstStyle/>
          <a:p>
            <a:pPr marL="285750" indent="-285750">
              <a:lnSpc>
                <a:spcPct val="150000"/>
              </a:lnSpc>
              <a:buFont typeface="Arial" panose="02080604020202020204" pitchFamily="34" charset="0"/>
              <a:buChar char="•"/>
            </a:pPr>
            <a:r>
              <a:rPr lang="en-US" sz="2000" dirty="0"/>
              <a:t>Ablation study</a:t>
            </a:r>
          </a:p>
          <a:p>
            <a:pPr lvl="1" indent="0">
              <a:buNone/>
            </a:pPr>
            <a:endParaRPr lang="en-US" dirty="0"/>
          </a:p>
          <a:p>
            <a:pPr marL="462280" lvl="1" indent="-285750">
              <a:buFont typeface="Arial" panose="02080604020202020204" pitchFamily="34" charset="0"/>
              <a:buChar char="•"/>
            </a:pPr>
            <a:endParaRPr lang="en-US" dirty="0"/>
          </a:p>
          <a:p>
            <a:pPr marL="462280" lvl="1" indent="-285750">
              <a:buFont typeface="Arial" panose="02080604020202020204" pitchFamily="34" charset="0"/>
              <a:buChar char="•"/>
            </a:pPr>
            <a:endParaRPr lang="en-US" dirty="0"/>
          </a:p>
          <a:p>
            <a:pPr marL="462280" lvl="1" indent="-285750">
              <a:buFont typeface="Arial" panose="02080604020202020204" pitchFamily="34" charset="0"/>
              <a:buChar char="•"/>
            </a:pPr>
            <a:endParaRPr lang="en-US" dirty="0"/>
          </a:p>
          <a:p>
            <a:pPr marL="462280" lvl="1" indent="-285750">
              <a:buFont typeface="Arial" panose="02080604020202020204" pitchFamily="34" charset="0"/>
              <a:buChar char="•"/>
            </a:pPr>
            <a:endParaRPr lang="en-US" altLang="zh-CN" dirty="0"/>
          </a:p>
          <a:p>
            <a:pPr marL="462280" lvl="1" indent="-285750">
              <a:buFont typeface="Arial" panose="02080604020202020204" pitchFamily="34" charset="0"/>
              <a:buChar char="•"/>
            </a:pPr>
            <a:endParaRPr lang="en-US" altLang="zh-CN" dirty="0"/>
          </a:p>
          <a:p>
            <a:pPr marL="462280" lvl="1" indent="-285750">
              <a:buFont typeface="Arial" panose="02080604020202020204" pitchFamily="34" charset="0"/>
              <a:buChar char="•"/>
            </a:pPr>
            <a:endParaRPr lang="en-US" altLang="zh-CN" dirty="0"/>
          </a:p>
          <a:p>
            <a:pPr marL="285750" indent="-285750">
              <a:buFont typeface="Arial" panose="02080604020202020204" pitchFamily="34" charset="0"/>
              <a:buChar char="•"/>
            </a:pPr>
            <a:endParaRPr lang="en-US" dirty="0"/>
          </a:p>
        </p:txBody>
      </p:sp>
      <p:pic>
        <p:nvPicPr>
          <p:cNvPr id="6" name="Picture 5">
            <a:extLst>
              <a:ext uri="{FF2B5EF4-FFF2-40B4-BE49-F238E27FC236}">
                <a16:creationId xmlns:a16="http://schemas.microsoft.com/office/drawing/2014/main" id="{B0AFEFF2-59E4-9C48-A39E-569962312655}"/>
              </a:ext>
            </a:extLst>
          </p:cNvPr>
          <p:cNvPicPr>
            <a:picLocks noChangeAspect="1"/>
          </p:cNvPicPr>
          <p:nvPr/>
        </p:nvPicPr>
        <p:blipFill rotWithShape="1">
          <a:blip r:embed="rId3"/>
          <a:srcRect l="1995" t="4876" r="6156" b="25808"/>
          <a:stretch/>
        </p:blipFill>
        <p:spPr>
          <a:xfrm>
            <a:off x="2565094" y="5513446"/>
            <a:ext cx="3820009" cy="965944"/>
          </a:xfrm>
          <a:prstGeom prst="rect">
            <a:avLst/>
          </a:prstGeom>
        </p:spPr>
      </p:pic>
      <p:sp>
        <p:nvSpPr>
          <p:cNvPr id="14" name="TextBox 13">
            <a:extLst>
              <a:ext uri="{FF2B5EF4-FFF2-40B4-BE49-F238E27FC236}">
                <a16:creationId xmlns:a16="http://schemas.microsoft.com/office/drawing/2014/main" id="{1EF6A386-86CA-9341-839A-C4B47CEE2787}"/>
              </a:ext>
            </a:extLst>
          </p:cNvPr>
          <p:cNvSpPr txBox="1"/>
          <p:nvPr/>
        </p:nvSpPr>
        <p:spPr>
          <a:xfrm>
            <a:off x="2408670" y="6498362"/>
            <a:ext cx="4013811" cy="192938"/>
          </a:xfrm>
          <a:prstGeom prst="rect">
            <a:avLst/>
          </a:prstGeom>
          <a:noFill/>
        </p:spPr>
        <p:txBody>
          <a:bodyPr wrap="square" lIns="0" tIns="0" rIns="0" bIns="0" rtlCol="0">
            <a:spAutoFit/>
          </a:bodyPr>
          <a:lstStyle/>
          <a:p>
            <a:pPr algn="ctr">
              <a:lnSpc>
                <a:spcPct val="114000"/>
              </a:lnSpc>
            </a:pPr>
            <a:r>
              <a:rPr lang="en-US" sz="1200" dirty="0">
                <a:latin typeface="+mn-lt"/>
              </a:rPr>
              <a:t>Table 5: Ablation Study</a:t>
            </a:r>
            <a:endParaRPr lang="en-CN" sz="1200" dirty="0">
              <a:latin typeface="+mn-lt"/>
            </a:endParaRPr>
          </a:p>
        </p:txBody>
      </p:sp>
      <p:sp>
        <p:nvSpPr>
          <p:cNvPr id="17" name="TextBox 16">
            <a:extLst>
              <a:ext uri="{FF2B5EF4-FFF2-40B4-BE49-F238E27FC236}">
                <a16:creationId xmlns:a16="http://schemas.microsoft.com/office/drawing/2014/main" id="{E87484D9-35C6-954F-9225-C55598285A67}"/>
              </a:ext>
            </a:extLst>
          </p:cNvPr>
          <p:cNvSpPr txBox="1"/>
          <p:nvPr/>
        </p:nvSpPr>
        <p:spPr>
          <a:xfrm>
            <a:off x="2565094" y="5185784"/>
            <a:ext cx="4013811" cy="192938"/>
          </a:xfrm>
          <a:prstGeom prst="rect">
            <a:avLst/>
          </a:prstGeom>
          <a:noFill/>
        </p:spPr>
        <p:txBody>
          <a:bodyPr wrap="square" lIns="0" tIns="0" rIns="0" bIns="0" rtlCol="0">
            <a:spAutoFit/>
          </a:bodyPr>
          <a:lstStyle/>
          <a:p>
            <a:pPr algn="ctr">
              <a:lnSpc>
                <a:spcPct val="114000"/>
              </a:lnSpc>
            </a:pPr>
            <a:r>
              <a:rPr lang="en-US" sz="1200" dirty="0">
                <a:latin typeface="+mn-lt"/>
              </a:rPr>
              <a:t>Figure 3: Reconstructed Scene – Ablation Study</a:t>
            </a:r>
            <a:endParaRPr lang="en-CN" sz="1200" dirty="0">
              <a:latin typeface="+mn-lt"/>
            </a:endParaRPr>
          </a:p>
        </p:txBody>
      </p:sp>
      <p:pic>
        <p:nvPicPr>
          <p:cNvPr id="2" name="图片 1">
            <a:extLst>
              <a:ext uri="{FF2B5EF4-FFF2-40B4-BE49-F238E27FC236}">
                <a16:creationId xmlns:a16="http://schemas.microsoft.com/office/drawing/2014/main" id="{2E8FE9A9-E4CA-49FC-8A42-D10DBB4F99EA}"/>
              </a:ext>
            </a:extLst>
          </p:cNvPr>
          <p:cNvPicPr>
            <a:picLocks noChangeAspect="1"/>
          </p:cNvPicPr>
          <p:nvPr/>
        </p:nvPicPr>
        <p:blipFill>
          <a:blip r:embed="rId4"/>
          <a:stretch>
            <a:fillRect/>
          </a:stretch>
        </p:blipFill>
        <p:spPr>
          <a:xfrm>
            <a:off x="-1" y="2362239"/>
            <a:ext cx="9144000" cy="25605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19090" y="994334"/>
            <a:ext cx="8508999" cy="410210"/>
          </a:xfrm>
        </p:spPr>
        <p:txBody>
          <a:bodyPr/>
          <a:lstStyle/>
          <a:p>
            <a:r>
              <a:rPr lang="en-US" altLang="de-DE" dirty="0"/>
              <a:t>Ablation Study and Failure Case</a:t>
            </a:r>
          </a:p>
        </p:txBody>
      </p:sp>
      <p:sp>
        <p:nvSpPr>
          <p:cNvPr id="8" name="Inhaltsplatzhalter 2"/>
          <p:cNvSpPr>
            <a:spLocks noGrp="1"/>
          </p:cNvSpPr>
          <p:nvPr>
            <p:ph idx="10"/>
          </p:nvPr>
        </p:nvSpPr>
        <p:spPr>
          <a:xfrm>
            <a:off x="541477" y="1575747"/>
            <a:ext cx="8180968" cy="4331928"/>
          </a:xfrm>
        </p:spPr>
        <p:txBody>
          <a:bodyPr/>
          <a:lstStyle/>
          <a:p>
            <a:pPr marL="285750" indent="-285750">
              <a:lnSpc>
                <a:spcPct val="150000"/>
              </a:lnSpc>
              <a:buFont typeface="Arial" panose="02080604020202020204" pitchFamily="34" charset="0"/>
              <a:buChar char="•"/>
            </a:pPr>
            <a:r>
              <a:rPr lang="en-US" sz="2000" dirty="0"/>
              <a:t>Failure case</a:t>
            </a:r>
          </a:p>
          <a:p>
            <a:pPr lvl="1" indent="0">
              <a:buNone/>
            </a:pPr>
            <a:endParaRPr lang="en-US" dirty="0"/>
          </a:p>
          <a:p>
            <a:pPr marL="462280" lvl="1" indent="-285750">
              <a:buFont typeface="Arial" panose="02080604020202020204" pitchFamily="34" charset="0"/>
              <a:buChar char="•"/>
            </a:pPr>
            <a:endParaRPr lang="en-US" dirty="0"/>
          </a:p>
          <a:p>
            <a:pPr marL="462280" lvl="1" indent="-285750">
              <a:buFont typeface="Arial" panose="02080604020202020204" pitchFamily="34" charset="0"/>
              <a:buChar char="•"/>
            </a:pPr>
            <a:endParaRPr lang="en-US" dirty="0"/>
          </a:p>
          <a:p>
            <a:pPr marL="462280" lvl="1" indent="-285750">
              <a:buFont typeface="Arial" panose="02080604020202020204" pitchFamily="34" charset="0"/>
              <a:buChar char="•"/>
            </a:pPr>
            <a:endParaRPr lang="en-US" dirty="0"/>
          </a:p>
          <a:p>
            <a:pPr marL="462280" lvl="1" indent="-285750">
              <a:buFont typeface="Arial" panose="02080604020202020204" pitchFamily="34" charset="0"/>
              <a:buChar char="•"/>
            </a:pPr>
            <a:endParaRPr lang="en-US" altLang="zh-CN" dirty="0"/>
          </a:p>
          <a:p>
            <a:pPr marL="462280" lvl="1" indent="-285750">
              <a:buFont typeface="Arial" panose="02080604020202020204" pitchFamily="34" charset="0"/>
              <a:buChar char="•"/>
            </a:pPr>
            <a:endParaRPr lang="en-US" altLang="zh-CN" dirty="0"/>
          </a:p>
          <a:p>
            <a:pPr marL="462280" lvl="1" indent="-285750">
              <a:buFont typeface="Arial" panose="02080604020202020204" pitchFamily="34" charset="0"/>
              <a:buChar char="•"/>
            </a:pPr>
            <a:endParaRPr lang="en-US" altLang="zh-CN" dirty="0"/>
          </a:p>
          <a:p>
            <a:pPr marL="285750" indent="-285750">
              <a:buFont typeface="Arial" panose="02080604020202020204" pitchFamily="34" charset="0"/>
              <a:buChar char="•"/>
            </a:pPr>
            <a:endParaRPr lang="en-US" dirty="0"/>
          </a:p>
        </p:txBody>
      </p:sp>
      <p:sp>
        <p:nvSpPr>
          <p:cNvPr id="12" name="TextBox 11">
            <a:extLst>
              <a:ext uri="{FF2B5EF4-FFF2-40B4-BE49-F238E27FC236}">
                <a16:creationId xmlns:a16="http://schemas.microsoft.com/office/drawing/2014/main" id="{BD1063B8-A6B3-E84F-A3C2-B526CA4C5F87}"/>
              </a:ext>
            </a:extLst>
          </p:cNvPr>
          <p:cNvSpPr txBox="1"/>
          <p:nvPr/>
        </p:nvSpPr>
        <p:spPr>
          <a:xfrm>
            <a:off x="2189835" y="6552933"/>
            <a:ext cx="4013811" cy="192938"/>
          </a:xfrm>
          <a:prstGeom prst="rect">
            <a:avLst/>
          </a:prstGeom>
          <a:noFill/>
        </p:spPr>
        <p:txBody>
          <a:bodyPr wrap="square" lIns="0" tIns="0" rIns="0" bIns="0" rtlCol="0">
            <a:spAutoFit/>
          </a:bodyPr>
          <a:lstStyle/>
          <a:p>
            <a:pPr algn="ctr">
              <a:lnSpc>
                <a:spcPct val="114000"/>
              </a:lnSpc>
            </a:pPr>
            <a:r>
              <a:rPr lang="en-US" sz="1200" dirty="0">
                <a:latin typeface="+mn-lt"/>
              </a:rPr>
              <a:t>Figure 4: Failure Case</a:t>
            </a:r>
            <a:endParaRPr lang="en-CN" sz="1200" dirty="0">
              <a:latin typeface="+mn-lt"/>
            </a:endParaRPr>
          </a:p>
        </p:txBody>
      </p:sp>
      <p:pic>
        <p:nvPicPr>
          <p:cNvPr id="3" name="图片 2">
            <a:extLst>
              <a:ext uri="{FF2B5EF4-FFF2-40B4-BE49-F238E27FC236}">
                <a16:creationId xmlns:a16="http://schemas.microsoft.com/office/drawing/2014/main" id="{03814F9D-7985-40D8-BB6F-130F2AA3C23E}"/>
              </a:ext>
            </a:extLst>
          </p:cNvPr>
          <p:cNvPicPr>
            <a:picLocks noChangeAspect="1"/>
          </p:cNvPicPr>
          <p:nvPr/>
        </p:nvPicPr>
        <p:blipFill>
          <a:blip r:embed="rId3"/>
          <a:stretch>
            <a:fillRect/>
          </a:stretch>
        </p:blipFill>
        <p:spPr>
          <a:xfrm>
            <a:off x="982429" y="2310054"/>
            <a:ext cx="6288258" cy="4125545"/>
          </a:xfrm>
          <a:prstGeom prst="rect">
            <a:avLst/>
          </a:prstGeom>
        </p:spPr>
      </p:pic>
    </p:spTree>
    <p:extLst>
      <p:ext uri="{BB962C8B-B14F-4D97-AF65-F5344CB8AC3E}">
        <p14:creationId xmlns:p14="http://schemas.microsoft.com/office/powerpoint/2010/main" val="416747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6"/>
          <p:cNvSpPr txBox="1"/>
          <p:nvPr/>
        </p:nvSpPr>
        <p:spPr>
          <a:xfrm>
            <a:off x="387169" y="1170748"/>
            <a:ext cx="8508999" cy="410369"/>
          </a:xfrm>
          <a:prstGeom prst="rect">
            <a:avLst/>
          </a:prstGeom>
          <a:noFill/>
          <a:ln w="9525">
            <a:noFill/>
            <a:miter lim="800000"/>
          </a:ln>
        </p:spPr>
        <p:txBody>
          <a:bodyPr vert="horz" wrap="square" lIns="0" tIns="0" rIns="0" bIns="0" numCol="1" anchor="t" anchorCtr="0" compatLnSpc="1">
            <a:spAutoFit/>
          </a:bodyPr>
          <a:lstStyle>
            <a:lvl1pPr algn="l" rtl="0" eaLnBrk="0" fontAlgn="base" hangingPunct="0">
              <a:lnSpc>
                <a:spcPts val="3200"/>
              </a:lnSpc>
              <a:spcBef>
                <a:spcPct val="0"/>
              </a:spcBef>
              <a:spcAft>
                <a:spcPct val="0"/>
              </a:spcAft>
              <a:defRPr lang="de-DE" sz="30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2pPr>
            <a:lvl3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3pPr>
            <a:lvl4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4pPr>
            <a:lvl5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5pPr>
            <a:lvl6pPr marL="4572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6pPr>
            <a:lvl7pPr marL="9144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7pPr>
            <a:lvl8pPr marL="13716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8pPr>
            <a:lvl9pPr marL="18288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9pPr>
          </a:lstStyle>
          <a:p>
            <a:r>
              <a:rPr lang="en-US" dirty="0"/>
              <a:t>C</a:t>
            </a:r>
            <a:r>
              <a:rPr lang="en-US" altLang="zh-CN" dirty="0"/>
              <a:t>ontributions</a:t>
            </a:r>
            <a:endParaRPr lang="en-US" dirty="0"/>
          </a:p>
        </p:txBody>
      </p:sp>
      <mc:AlternateContent xmlns:mc="http://schemas.openxmlformats.org/markup-compatibility/2006" xmlns:a14="http://schemas.microsoft.com/office/drawing/2010/main">
        <mc:Choice Requires="a14">
          <p:sp>
            <p:nvSpPr>
              <p:cNvPr id="17" name="Inhaltsplatzhalter 2"/>
              <p:cNvSpPr txBox="1"/>
              <p:nvPr/>
            </p:nvSpPr>
            <p:spPr>
              <a:xfrm>
                <a:off x="557353" y="4577390"/>
                <a:ext cx="8508999" cy="1274125"/>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marL="285750" indent="-285750">
                  <a:buFont typeface="Arial" panose="02080604020202020204" pitchFamily="34" charset="0"/>
                  <a:buChar char="•"/>
                </a:pPr>
                <a:r>
                  <a:rPr lang="en-US" sz="1800" dirty="0"/>
                  <a:t>Whole Scannet Dataset</a:t>
                </a:r>
                <a:endParaRPr lang="en-US" altLang="zh-CN" dirty="0"/>
              </a:p>
              <a:p>
                <a:pPr marL="285750" indent="-285750">
                  <a:buFont typeface="Arial" panose="02080604020202020204" pitchFamily="34" charset="0"/>
                  <a:buChar char="•"/>
                </a:pPr>
                <a:r>
                  <a:rPr lang="en-US" sz="1800" dirty="0"/>
                  <a:t>Deeper Swin-Transformer architecture</a:t>
                </a:r>
              </a:p>
              <a:p>
                <a:pPr marL="285750" indent="-285750">
                  <a:buFont typeface="Arial" panose="02080604020202020204" pitchFamily="34" charset="0"/>
                  <a:buChar char="•"/>
                </a:pPr>
                <a14:m>
                  <m:oMath xmlns:m="http://schemas.openxmlformats.org/officeDocument/2006/math">
                    <m:sSup>
                      <m:sSupPr>
                        <m:ctrlPr>
                          <a:rPr lang="en-US" sz="1800" i="1" smtClean="0">
                            <a:latin typeface="Cambria Math" panose="02040503050406030204" pitchFamily="18" charset="0"/>
                          </a:rPr>
                        </m:ctrlPr>
                      </m:sSupPr>
                      <m:e>
                        <m:r>
                          <m:rPr>
                            <m:nor/>
                          </m:rPr>
                          <a:rPr lang="en-US" sz="1800" dirty="0"/>
                          <m:t>Voxel</m:t>
                        </m:r>
                        <m:r>
                          <m:rPr>
                            <m:nor/>
                          </m:rPr>
                          <a:rPr lang="en-US" sz="1800" dirty="0"/>
                          <m:t> </m:t>
                        </m:r>
                        <m:r>
                          <m:rPr>
                            <m:nor/>
                          </m:rPr>
                          <a:rPr lang="en-US" sz="1800" dirty="0"/>
                          <m:t>Transformer</m:t>
                        </m:r>
                      </m:e>
                      <m:sup>
                        <m:r>
                          <a:rPr lang="en-US" sz="1800" b="0" i="1" smtClean="0">
                            <a:latin typeface="Cambria Math" panose="02040503050406030204" pitchFamily="18" charset="0"/>
                          </a:rPr>
                          <m:t>[11]</m:t>
                        </m:r>
                      </m:sup>
                    </m:sSup>
                  </m:oMath>
                </a14:m>
                <a:r>
                  <a:rPr lang="en-US" sz="1800" dirty="0"/>
                  <a:t> for fusion module and other transformer idea…</a:t>
                </a:r>
                <a:endParaRPr lang="en-US" dirty="0"/>
              </a:p>
              <a:p>
                <a:pPr marL="285750" indent="-285750">
                  <a:buFont typeface="Arial" panose="02080604020202020204" pitchFamily="34" charset="0"/>
                  <a:buChar char="•"/>
                </a:pPr>
                <a:endParaRPr lang="en-US" dirty="0"/>
              </a:p>
              <a:p>
                <a:endParaRPr lang="en-US" altLang="zh-CN" dirty="0"/>
              </a:p>
              <a:p>
                <a:pPr marL="285750" indent="-285750">
                  <a:buFont typeface="Arial" panose="02080604020202020204" pitchFamily="34" charset="0"/>
                  <a:buChar char="•"/>
                </a:pPr>
                <a:endParaRPr lang="en-US" dirty="0"/>
              </a:p>
            </p:txBody>
          </p:sp>
        </mc:Choice>
        <mc:Fallback xmlns="">
          <p:sp>
            <p:nvSpPr>
              <p:cNvPr id="17" name="Inhaltsplatzhalter 2"/>
              <p:cNvSpPr txBox="1">
                <a:spLocks noRot="1" noChangeAspect="1" noMove="1" noResize="1" noEditPoints="1" noAdjustHandles="1" noChangeArrowheads="1" noChangeShapeType="1" noTextEdit="1"/>
              </p:cNvSpPr>
              <p:nvPr/>
            </p:nvSpPr>
            <p:spPr>
              <a:xfrm>
                <a:off x="557353" y="4577390"/>
                <a:ext cx="8508999" cy="1274125"/>
              </a:xfrm>
              <a:prstGeom prst="rect">
                <a:avLst/>
              </a:prstGeom>
              <a:blipFill>
                <a:blip r:embed="rId3"/>
                <a:stretch>
                  <a:fillRect l="-1504" b="-5263"/>
                </a:stretch>
              </a:blipFill>
              <a:ln w="9525">
                <a:noFill/>
                <a:miter lim="800000"/>
              </a:ln>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950BCCB-4CD5-384C-B32F-484789B891A6}"/>
              </a:ext>
            </a:extLst>
          </p:cNvPr>
          <p:cNvSpPr txBox="1"/>
          <p:nvPr/>
        </p:nvSpPr>
        <p:spPr>
          <a:xfrm>
            <a:off x="557354" y="6507344"/>
            <a:ext cx="8279117" cy="128625"/>
          </a:xfrm>
          <a:prstGeom prst="rect">
            <a:avLst/>
          </a:prstGeom>
          <a:noFill/>
        </p:spPr>
        <p:txBody>
          <a:bodyPr wrap="square" lIns="0" tIns="0" rIns="0" bIns="0" rtlCol="0">
            <a:spAutoFit/>
          </a:bodyPr>
          <a:lstStyle/>
          <a:p>
            <a:pPr>
              <a:lnSpc>
                <a:spcPct val="114000"/>
              </a:lnSpc>
            </a:pPr>
            <a:r>
              <a:rPr lang="en-US" sz="700" dirty="0"/>
              <a:t>[11] </a:t>
            </a:r>
            <a:r>
              <a:rPr lang="en-US" sz="800" dirty="0"/>
              <a:t>Mao J, </a:t>
            </a:r>
            <a:r>
              <a:rPr lang="en-US" sz="800" dirty="0" err="1"/>
              <a:t>Xue</a:t>
            </a:r>
            <a:r>
              <a:rPr lang="en-US" sz="800" dirty="0"/>
              <a:t> Y, </a:t>
            </a:r>
            <a:r>
              <a:rPr lang="en-US" sz="800" dirty="0" err="1"/>
              <a:t>Niu</a:t>
            </a:r>
            <a:r>
              <a:rPr lang="en-US" sz="800" dirty="0"/>
              <a:t> M, et al. Voxel transformer for 3d object detection[C]//Proceedings of the IEEE/CVF International Conference on Computer Vision. 2021: 3164-3173.</a:t>
            </a:r>
            <a:endParaRPr lang="zh-CN" altLang="en-US" sz="700" dirty="0" err="1"/>
          </a:p>
        </p:txBody>
      </p:sp>
      <p:sp>
        <p:nvSpPr>
          <p:cNvPr id="5" name="Titel 6">
            <a:extLst>
              <a:ext uri="{FF2B5EF4-FFF2-40B4-BE49-F238E27FC236}">
                <a16:creationId xmlns:a16="http://schemas.microsoft.com/office/drawing/2014/main" id="{70EDD451-2C28-4BC1-B3FA-5F4FEABF4D6F}"/>
              </a:ext>
            </a:extLst>
          </p:cNvPr>
          <p:cNvSpPr txBox="1"/>
          <p:nvPr/>
        </p:nvSpPr>
        <p:spPr>
          <a:xfrm>
            <a:off x="317500" y="3910890"/>
            <a:ext cx="8508999" cy="410369"/>
          </a:xfrm>
          <a:prstGeom prst="rect">
            <a:avLst/>
          </a:prstGeom>
          <a:noFill/>
          <a:ln w="9525">
            <a:noFill/>
            <a:miter lim="800000"/>
          </a:ln>
        </p:spPr>
        <p:txBody>
          <a:bodyPr vert="horz" wrap="square" lIns="0" tIns="0" rIns="0" bIns="0" numCol="1" anchor="t" anchorCtr="0" compatLnSpc="1">
            <a:spAutoFit/>
          </a:bodyPr>
          <a:lstStyle>
            <a:lvl1pPr algn="l" rtl="0" eaLnBrk="0" fontAlgn="base" hangingPunct="0">
              <a:lnSpc>
                <a:spcPts val="3200"/>
              </a:lnSpc>
              <a:spcBef>
                <a:spcPct val="0"/>
              </a:spcBef>
              <a:spcAft>
                <a:spcPct val="0"/>
              </a:spcAft>
              <a:defRPr lang="de-DE" sz="30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2pPr>
            <a:lvl3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3pPr>
            <a:lvl4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4pPr>
            <a:lvl5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5pPr>
            <a:lvl6pPr marL="4572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6pPr>
            <a:lvl7pPr marL="9144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7pPr>
            <a:lvl8pPr marL="13716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8pPr>
            <a:lvl9pPr marL="18288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9pPr>
          </a:lstStyle>
          <a:p>
            <a:r>
              <a:rPr lang="en-US" dirty="0"/>
              <a:t>Further Works</a:t>
            </a:r>
          </a:p>
        </p:txBody>
      </p:sp>
      <p:sp>
        <p:nvSpPr>
          <p:cNvPr id="6" name="Inhaltsplatzhalter 2">
            <a:extLst>
              <a:ext uri="{FF2B5EF4-FFF2-40B4-BE49-F238E27FC236}">
                <a16:creationId xmlns:a16="http://schemas.microsoft.com/office/drawing/2014/main" id="{3697FBF8-8014-4249-8C61-A9CB10B08EFD}"/>
              </a:ext>
            </a:extLst>
          </p:cNvPr>
          <p:cNvSpPr txBox="1"/>
          <p:nvPr/>
        </p:nvSpPr>
        <p:spPr>
          <a:xfrm>
            <a:off x="557353" y="1743571"/>
            <a:ext cx="8508999" cy="1274125"/>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marL="285750" indent="-285750">
              <a:buFont typeface="Arial" panose="02080604020202020204" pitchFamily="34" charset="0"/>
              <a:buChar char="•"/>
            </a:pPr>
            <a:r>
              <a:rPr lang="en-US" sz="1800" dirty="0"/>
              <a:t>Hierarchical Swin-Transformer feature extraction module that extracts most informative features for downstream tasks</a:t>
            </a:r>
          </a:p>
          <a:p>
            <a:pPr marL="285750" indent="-285750">
              <a:buFont typeface="Arial" panose="02080604020202020204" pitchFamily="34" charset="0"/>
              <a:buChar char="•"/>
            </a:pPr>
            <a:r>
              <a:rPr lang="en-US" sz="1800" dirty="0"/>
              <a:t>Transformer based local feature fusion module that enables real time and </a:t>
            </a:r>
            <a:r>
              <a:rPr lang="en-US" altLang="zh-CN" sz="1800" dirty="0"/>
              <a:t>accurate</a:t>
            </a:r>
            <a:r>
              <a:rPr lang="en-US" sz="1800" dirty="0"/>
              <a:t> 3D scene reconstruction</a:t>
            </a:r>
          </a:p>
          <a:p>
            <a:endParaRPr lang="en-US" dirty="0"/>
          </a:p>
          <a:p>
            <a:endParaRPr lang="en-US" altLang="zh-CN" dirty="0"/>
          </a:p>
          <a:p>
            <a:pPr marL="285750" indent="-285750">
              <a:buFont typeface="Arial" panose="02080604020202020204" pitchFamily="34" charset="0"/>
              <a:buChar cha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6"/>
          <p:cNvSpPr txBox="1"/>
          <p:nvPr/>
        </p:nvSpPr>
        <p:spPr>
          <a:xfrm>
            <a:off x="3580312" y="3429000"/>
            <a:ext cx="8508999" cy="424540"/>
          </a:xfrm>
          <a:prstGeom prst="rect">
            <a:avLst/>
          </a:prstGeom>
          <a:noFill/>
          <a:ln w="9525">
            <a:noFill/>
            <a:miter lim="800000"/>
          </a:ln>
        </p:spPr>
        <p:txBody>
          <a:bodyPr vert="horz" wrap="square" lIns="0" tIns="0" rIns="0" bIns="0" numCol="1" anchor="t" anchorCtr="0" compatLnSpc="1">
            <a:spAutoFit/>
          </a:bodyPr>
          <a:lstStyle>
            <a:lvl1pPr algn="l" rtl="0" eaLnBrk="0" fontAlgn="base" hangingPunct="0">
              <a:lnSpc>
                <a:spcPts val="3200"/>
              </a:lnSpc>
              <a:spcBef>
                <a:spcPct val="0"/>
              </a:spcBef>
              <a:spcAft>
                <a:spcPct val="0"/>
              </a:spcAft>
              <a:defRPr lang="de-DE" sz="30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2pPr>
            <a:lvl3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3pPr>
            <a:lvl4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4pPr>
            <a:lvl5pPr algn="l" rtl="0" eaLnBrk="0" fontAlgn="base" hangingPunct="0">
              <a:spcBef>
                <a:spcPct val="0"/>
              </a:spcBef>
              <a:spcAft>
                <a:spcPct val="0"/>
              </a:spcAft>
              <a:defRPr sz="2000" b="1">
                <a:solidFill>
                  <a:schemeClr val="tx2"/>
                </a:solidFill>
                <a:latin typeface="Arial" panose="02080604020202020204" pitchFamily="34" charset="0"/>
                <a:cs typeface="Arial" panose="02080604020202020204" pitchFamily="34" charset="0"/>
              </a:defRPr>
            </a:lvl5pPr>
            <a:lvl6pPr marL="4572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6pPr>
            <a:lvl7pPr marL="9144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7pPr>
            <a:lvl8pPr marL="13716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8pPr>
            <a:lvl9pPr marL="1828800" algn="l" rtl="0" fontAlgn="base">
              <a:spcBef>
                <a:spcPct val="0"/>
              </a:spcBef>
              <a:spcAft>
                <a:spcPct val="0"/>
              </a:spcAft>
              <a:defRPr sz="2000" b="1">
                <a:solidFill>
                  <a:schemeClr val="tx2"/>
                </a:solidFill>
                <a:latin typeface="Arial" panose="02080604020202020204" pitchFamily="34" charset="0"/>
                <a:cs typeface="Arial" panose="02080604020202020204" pitchFamily="34" charset="0"/>
              </a:defRPr>
            </a:lvl9pPr>
          </a:lstStyle>
          <a:p>
            <a:r>
              <a:rPr lang="en-US" sz="4000" dirty="0"/>
              <a:t>Thanks!</a:t>
            </a:r>
          </a:p>
        </p:txBody>
      </p:sp>
    </p:spTree>
    <p:extLst>
      <p:ext uri="{BB962C8B-B14F-4D97-AF65-F5344CB8AC3E}">
        <p14:creationId xmlns:p14="http://schemas.microsoft.com/office/powerpoint/2010/main" val="339751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19725" y="991794"/>
            <a:ext cx="8508999" cy="410210"/>
          </a:xfrm>
        </p:spPr>
        <p:txBody>
          <a:bodyPr/>
          <a:lstStyle/>
          <a:p>
            <a:r>
              <a:rPr lang="en-US" altLang="de-DE" dirty="0"/>
              <a:t>Introduction</a:t>
            </a:r>
          </a:p>
        </p:txBody>
      </p:sp>
      <p:sp>
        <p:nvSpPr>
          <p:cNvPr id="8" name="Inhaltsplatzhalter 2"/>
          <p:cNvSpPr>
            <a:spLocks noGrp="1"/>
          </p:cNvSpPr>
          <p:nvPr>
            <p:ph idx="10"/>
          </p:nvPr>
        </p:nvSpPr>
        <p:spPr>
          <a:xfrm>
            <a:off x="1726565" y="2000059"/>
            <a:ext cx="6786174" cy="3659375"/>
          </a:xfrm>
        </p:spPr>
        <p:txBody>
          <a:bodyPr/>
          <a:lstStyle/>
          <a:p>
            <a:pPr lvl="1" indent="0">
              <a:buFont typeface="Arial" panose="02080604020202020204" pitchFamily="34" charset="0"/>
              <a:buNone/>
            </a:pPr>
            <a:endParaRPr lang="en-US" dirty="0"/>
          </a:p>
          <a:p>
            <a:pPr lvl="1" indent="0">
              <a:buNone/>
            </a:pPr>
            <a:endParaRPr lang="en-US" dirty="0"/>
          </a:p>
          <a:p>
            <a:pPr marL="462280" lvl="1" indent="-285750">
              <a:buFont typeface="Arial" panose="02080604020202020204" pitchFamily="34" charset="0"/>
              <a:buChar char="•"/>
            </a:pPr>
            <a:endParaRPr lang="en-US" dirty="0"/>
          </a:p>
          <a:p>
            <a:pPr marL="462280" lvl="1" indent="-285750">
              <a:buFont typeface="Arial" panose="02080604020202020204" pitchFamily="34" charset="0"/>
              <a:buChar char="•"/>
            </a:pPr>
            <a:endParaRPr lang="en-US" dirty="0"/>
          </a:p>
          <a:p>
            <a:pPr marL="462280" lvl="1" indent="-285750">
              <a:buFont typeface="Arial" panose="02080604020202020204" pitchFamily="34" charset="0"/>
              <a:buChar char="•"/>
            </a:pPr>
            <a:endParaRPr lang="en-US" dirty="0"/>
          </a:p>
          <a:p>
            <a:pPr marL="462280" lvl="1" indent="-285750">
              <a:buFont typeface="Arial" panose="02080604020202020204" pitchFamily="34" charset="0"/>
              <a:buChar char="•"/>
            </a:pPr>
            <a:endParaRPr lang="en-US" altLang="zh-CN" dirty="0"/>
          </a:p>
          <a:p>
            <a:pPr marL="462280" lvl="1" indent="-285750">
              <a:buFont typeface="Arial" panose="02080604020202020204" pitchFamily="34" charset="0"/>
              <a:buChar char="•"/>
            </a:pPr>
            <a:endParaRPr lang="en-US" altLang="zh-CN" dirty="0"/>
          </a:p>
          <a:p>
            <a:pPr marL="462280" lvl="1" indent="-285750">
              <a:buFont typeface="Arial" panose="02080604020202020204" pitchFamily="34" charset="0"/>
              <a:buChar char="•"/>
            </a:pPr>
            <a:endParaRPr lang="en-US" altLang="zh-CN" dirty="0"/>
          </a:p>
          <a:p>
            <a:pPr marL="285750" indent="-285750">
              <a:buFont typeface="Arial" panose="02080604020202020204" pitchFamily="34" charset="0"/>
              <a:buChar char="•"/>
            </a:pPr>
            <a:endParaRPr lang="en-US" dirty="0"/>
          </a:p>
        </p:txBody>
      </p:sp>
      <p:pic>
        <p:nvPicPr>
          <p:cNvPr id="9" name="Picture 8">
            <a:extLst>
              <a:ext uri="{FF2B5EF4-FFF2-40B4-BE49-F238E27FC236}">
                <a16:creationId xmlns:a16="http://schemas.microsoft.com/office/drawing/2014/main" id="{0B429783-933D-A541-909A-4E9D3D1D4164}"/>
              </a:ext>
            </a:extLst>
          </p:cNvPr>
          <p:cNvPicPr>
            <a:picLocks noChangeAspect="1"/>
          </p:cNvPicPr>
          <p:nvPr/>
        </p:nvPicPr>
        <p:blipFill>
          <a:blip r:embed="rId3"/>
          <a:stretch>
            <a:fillRect/>
          </a:stretch>
        </p:blipFill>
        <p:spPr>
          <a:xfrm>
            <a:off x="319021" y="2807707"/>
            <a:ext cx="3535992" cy="1931916"/>
          </a:xfrm>
          <a:prstGeom prst="rect">
            <a:avLst/>
          </a:prstGeom>
        </p:spPr>
      </p:pic>
      <p:grpSp>
        <p:nvGrpSpPr>
          <p:cNvPr id="14" name="Group 13">
            <a:extLst>
              <a:ext uri="{FF2B5EF4-FFF2-40B4-BE49-F238E27FC236}">
                <a16:creationId xmlns:a16="http://schemas.microsoft.com/office/drawing/2014/main" id="{A117DACD-B4B3-0649-8558-EA960F9563EF}"/>
              </a:ext>
            </a:extLst>
          </p:cNvPr>
          <p:cNvGrpSpPr/>
          <p:nvPr/>
        </p:nvGrpSpPr>
        <p:grpSpPr>
          <a:xfrm>
            <a:off x="4241799" y="3078788"/>
            <a:ext cx="4728029" cy="1389754"/>
            <a:chOff x="319725" y="4476452"/>
            <a:chExt cx="4728029" cy="1389754"/>
          </a:xfrm>
        </p:grpSpPr>
        <p:pic>
          <p:nvPicPr>
            <p:cNvPr id="12" name="Picture 11">
              <a:extLst>
                <a:ext uri="{FF2B5EF4-FFF2-40B4-BE49-F238E27FC236}">
                  <a16:creationId xmlns:a16="http://schemas.microsoft.com/office/drawing/2014/main" id="{E04AFD0A-C8A6-B444-B205-B81653745349}"/>
                </a:ext>
              </a:extLst>
            </p:cNvPr>
            <p:cNvPicPr>
              <a:picLocks noChangeAspect="1"/>
            </p:cNvPicPr>
            <p:nvPr/>
          </p:nvPicPr>
          <p:blipFill>
            <a:blip r:embed="rId4"/>
            <a:stretch>
              <a:fillRect/>
            </a:stretch>
          </p:blipFill>
          <p:spPr>
            <a:xfrm>
              <a:off x="319725" y="4476452"/>
              <a:ext cx="4728029" cy="1389754"/>
            </a:xfrm>
            <a:prstGeom prst="rect">
              <a:avLst/>
            </a:prstGeom>
          </p:spPr>
        </p:pic>
        <p:sp>
          <p:nvSpPr>
            <p:cNvPr id="13" name="Rectangle 12">
              <a:extLst>
                <a:ext uri="{FF2B5EF4-FFF2-40B4-BE49-F238E27FC236}">
                  <a16:creationId xmlns:a16="http://schemas.microsoft.com/office/drawing/2014/main" id="{97D5AA37-C2F7-AA49-9C13-D3E0715F7144}"/>
                </a:ext>
              </a:extLst>
            </p:cNvPr>
            <p:cNvSpPr/>
            <p:nvPr/>
          </p:nvSpPr>
          <p:spPr>
            <a:xfrm>
              <a:off x="390028" y="5612076"/>
              <a:ext cx="806059" cy="173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CF49A8-9E7D-A046-86A3-5F2F5F546BB5}"/>
                  </a:ext>
                </a:extLst>
              </p:cNvPr>
              <p:cNvSpPr txBox="1"/>
              <p:nvPr/>
            </p:nvSpPr>
            <p:spPr>
              <a:xfrm>
                <a:off x="464818" y="5038650"/>
                <a:ext cx="3390900" cy="292772"/>
              </a:xfrm>
              <a:prstGeom prst="rect">
                <a:avLst/>
              </a:prstGeom>
              <a:noFill/>
            </p:spPr>
            <p:txBody>
              <a:bodyPr wrap="square" lIns="0" tIns="0" rIns="0" bIns="0" rtlCol="0">
                <a:spAutoFit/>
              </a:bodyPr>
              <a:lstStyle/>
              <a:p>
                <a:pPr algn="ctr">
                  <a:lnSpc>
                    <a:spcPct val="114000"/>
                  </a:lnSpc>
                </a:pPr>
                <a14:m>
                  <m:oMathPara xmlns:m="http://schemas.openxmlformats.org/officeDocument/2006/math">
                    <m:oMathParaPr>
                      <m:jc m:val="centerGroup"/>
                    </m:oMathParaPr>
                    <m:oMath xmlns:m="http://schemas.openxmlformats.org/officeDocument/2006/math">
                      <m:sSup>
                        <m:sSupPr>
                          <m:ctrlPr>
                            <a:rPr lang="en-CN" sz="1600" i="1" dirty="0" smtClean="0">
                              <a:latin typeface="Cambria Math" panose="02040503050406030204" pitchFamily="18" charset="0"/>
                            </a:rPr>
                          </m:ctrlPr>
                        </m:sSupPr>
                        <m:e>
                          <m:r>
                            <a:rPr lang="en-CN" sz="1600" i="0" dirty="0">
                              <a:latin typeface="Cambria Math" panose="02040503050406030204" pitchFamily="18" charset="0"/>
                            </a:rPr>
                            <m:t>3</m:t>
                          </m:r>
                          <m:r>
                            <m:rPr>
                              <m:sty m:val="p"/>
                            </m:rPr>
                            <a:rPr lang="en-CN" sz="1600" i="0" dirty="0">
                              <a:latin typeface="Cambria Math" panose="02040503050406030204" pitchFamily="18" charset="0"/>
                            </a:rPr>
                            <m:t>D</m:t>
                          </m:r>
                          <m:r>
                            <a:rPr lang="en-CN" sz="1600" i="0" dirty="0">
                              <a:latin typeface="Cambria Math" panose="02040503050406030204" pitchFamily="18" charset="0"/>
                            </a:rPr>
                            <m:t> </m:t>
                          </m:r>
                          <m:r>
                            <m:rPr>
                              <m:sty m:val="p"/>
                            </m:rPr>
                            <a:rPr lang="en-CN" sz="1600" i="0" dirty="0">
                              <a:latin typeface="Cambria Math" panose="02040503050406030204" pitchFamily="18" charset="0"/>
                            </a:rPr>
                            <m:t>Object</m:t>
                          </m:r>
                          <m:r>
                            <a:rPr lang="en-CN" sz="1600" i="0" dirty="0">
                              <a:latin typeface="Cambria Math" panose="02040503050406030204" pitchFamily="18" charset="0"/>
                            </a:rPr>
                            <m:t> </m:t>
                          </m:r>
                          <m:r>
                            <m:rPr>
                              <m:sty m:val="p"/>
                            </m:rPr>
                            <a:rPr lang="en-CN" sz="1600" i="0" dirty="0">
                              <a:latin typeface="Cambria Math" panose="02040503050406030204" pitchFamily="18" charset="0"/>
                            </a:rPr>
                            <m:t>Reconstruction</m:t>
                          </m:r>
                        </m:e>
                        <m:sup>
                          <m:r>
                            <a:rPr lang="en-US" sz="1600" b="0" i="0" dirty="0" smtClean="0">
                              <a:latin typeface="Cambria Math" panose="02040503050406030204" pitchFamily="18" charset="0"/>
                            </a:rPr>
                            <m:t>[1]</m:t>
                          </m:r>
                        </m:sup>
                      </m:sSup>
                    </m:oMath>
                  </m:oMathPara>
                </a14:m>
                <a:endParaRPr lang="en-CN" sz="1600" dirty="0">
                  <a:latin typeface="+mn-lt"/>
                </a:endParaRPr>
              </a:p>
            </p:txBody>
          </p:sp>
        </mc:Choice>
        <mc:Fallback xmlns="">
          <p:sp>
            <p:nvSpPr>
              <p:cNvPr id="15" name="TextBox 14">
                <a:extLst>
                  <a:ext uri="{FF2B5EF4-FFF2-40B4-BE49-F238E27FC236}">
                    <a16:creationId xmlns:a16="http://schemas.microsoft.com/office/drawing/2014/main" id="{15CF49A8-9E7D-A046-86A3-5F2F5F546BB5}"/>
                  </a:ext>
                </a:extLst>
              </p:cNvPr>
              <p:cNvSpPr txBox="1">
                <a:spLocks noRot="1" noChangeAspect="1" noMove="1" noResize="1" noEditPoints="1" noAdjustHandles="1" noChangeArrowheads="1" noChangeShapeType="1" noTextEdit="1"/>
              </p:cNvSpPr>
              <p:nvPr/>
            </p:nvSpPr>
            <p:spPr>
              <a:xfrm>
                <a:off x="464818" y="5038650"/>
                <a:ext cx="3390900" cy="292772"/>
              </a:xfrm>
              <a:prstGeom prst="rect">
                <a:avLst/>
              </a:prstGeom>
              <a:blipFill>
                <a:blip r:embed="rId5"/>
                <a:stretch>
                  <a:fillRect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F29EB30-53FD-0E44-AD35-28DC798CDBAD}"/>
                  </a:ext>
                </a:extLst>
              </p:cNvPr>
              <p:cNvSpPr txBox="1"/>
              <p:nvPr/>
            </p:nvSpPr>
            <p:spPr>
              <a:xfrm>
                <a:off x="4910364" y="5038650"/>
                <a:ext cx="3390900" cy="292772"/>
              </a:xfrm>
              <a:prstGeom prst="rect">
                <a:avLst/>
              </a:prstGeom>
              <a:noFill/>
            </p:spPr>
            <p:txBody>
              <a:bodyPr wrap="square" lIns="0" tIns="0" rIns="0" bIns="0" rtlCol="0">
                <a:spAutoFit/>
              </a:bodyPr>
              <a:lstStyle/>
              <a:p>
                <a:pPr algn="ctr">
                  <a:lnSpc>
                    <a:spcPct val="114000"/>
                  </a:lnSpc>
                </a:pPr>
                <a14:m>
                  <m:oMathPara xmlns:m="http://schemas.openxmlformats.org/officeDocument/2006/math">
                    <m:oMathParaPr>
                      <m:jc m:val="centerGroup"/>
                    </m:oMathParaPr>
                    <m:oMath xmlns:m="http://schemas.openxmlformats.org/officeDocument/2006/math">
                      <m:sSup>
                        <m:sSupPr>
                          <m:ctrlPr>
                            <a:rPr lang="en-CN" sz="1600" i="1" dirty="0" smtClean="0">
                              <a:latin typeface="Cambria Math" panose="02040503050406030204" pitchFamily="18" charset="0"/>
                            </a:rPr>
                          </m:ctrlPr>
                        </m:sSupPr>
                        <m:e>
                          <m:r>
                            <a:rPr lang="en-CN" sz="1600" b="0" i="0" dirty="0">
                              <a:latin typeface="Cambria Math" panose="02040503050406030204" pitchFamily="18" charset="0"/>
                            </a:rPr>
                            <m:t>3</m:t>
                          </m:r>
                          <m:r>
                            <m:rPr>
                              <m:sty m:val="p"/>
                            </m:rPr>
                            <a:rPr lang="en-CN" sz="1600" b="0" i="0" dirty="0">
                              <a:latin typeface="Cambria Math" panose="02040503050406030204" pitchFamily="18" charset="0"/>
                            </a:rPr>
                            <m:t>D</m:t>
                          </m:r>
                          <m:r>
                            <a:rPr lang="en-CN" sz="1600" b="0" i="0" dirty="0">
                              <a:latin typeface="Cambria Math" panose="02040503050406030204" pitchFamily="18" charset="0"/>
                            </a:rPr>
                            <m:t> </m:t>
                          </m:r>
                          <m:r>
                            <m:rPr>
                              <m:sty m:val="p"/>
                            </m:rPr>
                            <a:rPr lang="en-CN" sz="1600" b="0" i="0" dirty="0">
                              <a:latin typeface="Cambria Math" panose="02040503050406030204" pitchFamily="18" charset="0"/>
                            </a:rPr>
                            <m:t>scene</m:t>
                          </m:r>
                          <m:r>
                            <a:rPr lang="en-CN" sz="1600" b="0" i="0" dirty="0">
                              <a:latin typeface="Cambria Math" panose="02040503050406030204" pitchFamily="18" charset="0"/>
                            </a:rPr>
                            <m:t> </m:t>
                          </m:r>
                          <m:r>
                            <m:rPr>
                              <m:sty m:val="p"/>
                            </m:rPr>
                            <a:rPr lang="en-CN" sz="1600" b="0" i="0" dirty="0">
                              <a:latin typeface="Cambria Math" panose="02040503050406030204" pitchFamily="18" charset="0"/>
                            </a:rPr>
                            <m:t>Reconstruction</m:t>
                          </m:r>
                        </m:e>
                        <m:sup>
                          <m:r>
                            <a:rPr lang="en-US" sz="1600" b="0" i="0" dirty="0" smtClean="0">
                              <a:latin typeface="Cambria Math" panose="02040503050406030204" pitchFamily="18" charset="0"/>
                            </a:rPr>
                            <m:t>[2]</m:t>
                          </m:r>
                        </m:sup>
                      </m:sSup>
                    </m:oMath>
                  </m:oMathPara>
                </a14:m>
                <a:endParaRPr lang="en-CN" sz="1600" dirty="0">
                  <a:latin typeface="+mn-lt"/>
                </a:endParaRPr>
              </a:p>
            </p:txBody>
          </p:sp>
        </mc:Choice>
        <mc:Fallback xmlns="">
          <p:sp>
            <p:nvSpPr>
              <p:cNvPr id="121" name="TextBox 120">
                <a:extLst>
                  <a:ext uri="{FF2B5EF4-FFF2-40B4-BE49-F238E27FC236}">
                    <a16:creationId xmlns:a16="http://schemas.microsoft.com/office/drawing/2014/main" id="{AF29EB30-53FD-0E44-AD35-28DC798CDBAD}"/>
                  </a:ext>
                </a:extLst>
              </p:cNvPr>
              <p:cNvSpPr txBox="1">
                <a:spLocks noRot="1" noChangeAspect="1" noMove="1" noResize="1" noEditPoints="1" noAdjustHandles="1" noChangeArrowheads="1" noChangeShapeType="1" noTextEdit="1"/>
              </p:cNvSpPr>
              <p:nvPr/>
            </p:nvSpPr>
            <p:spPr>
              <a:xfrm>
                <a:off x="4910364" y="5038650"/>
                <a:ext cx="3390900" cy="292772"/>
              </a:xfrm>
              <a:prstGeom prst="rect">
                <a:avLst/>
              </a:prstGeom>
              <a:blipFill>
                <a:blip r:embed="rId6"/>
                <a:stretch>
                  <a:fillRect b="-20000"/>
                </a:stretch>
              </a:blipFill>
            </p:spPr>
            <p:txBody>
              <a:bodyPr/>
              <a:lstStyle/>
              <a:p>
                <a:r>
                  <a:rPr lang="en-CN">
                    <a:noFill/>
                  </a:rPr>
                  <a:t> </a:t>
                </a:r>
              </a:p>
            </p:txBody>
          </p:sp>
        </mc:Fallback>
      </mc:AlternateContent>
      <p:sp>
        <p:nvSpPr>
          <p:cNvPr id="16" name="TextBox 15">
            <a:extLst>
              <a:ext uri="{FF2B5EF4-FFF2-40B4-BE49-F238E27FC236}">
                <a16:creationId xmlns:a16="http://schemas.microsoft.com/office/drawing/2014/main" id="{75EB2D21-3D46-7F43-BA00-7081F64E914E}"/>
              </a:ext>
            </a:extLst>
          </p:cNvPr>
          <p:cNvSpPr txBox="1"/>
          <p:nvPr/>
        </p:nvSpPr>
        <p:spPr>
          <a:xfrm>
            <a:off x="319021" y="1772100"/>
            <a:ext cx="8193718" cy="537968"/>
          </a:xfrm>
          <a:prstGeom prst="rect">
            <a:avLst/>
          </a:prstGeom>
          <a:noFill/>
        </p:spPr>
        <p:txBody>
          <a:bodyPr wrap="square" lIns="0" tIns="0" rIns="0" bIns="0" rtlCol="0">
            <a:spAutoFit/>
          </a:bodyPr>
          <a:lstStyle/>
          <a:p>
            <a:pPr>
              <a:lnSpc>
                <a:spcPct val="114000"/>
              </a:lnSpc>
            </a:pPr>
            <a:r>
              <a:rPr lang="en-CN" sz="1600" dirty="0">
                <a:latin typeface="+mn-lt"/>
              </a:rPr>
              <a:t>Given a series of RGB images with the corresponding extrinsic/intrinsic matrix, the goal is to reconstruct the 3D model.</a:t>
            </a:r>
          </a:p>
        </p:txBody>
      </p:sp>
      <p:sp>
        <p:nvSpPr>
          <p:cNvPr id="123" name="文本框 3">
            <a:extLst>
              <a:ext uri="{FF2B5EF4-FFF2-40B4-BE49-F238E27FC236}">
                <a16:creationId xmlns:a16="http://schemas.microsoft.com/office/drawing/2014/main" id="{2250A744-6531-104E-BC83-5140964DC00E}"/>
              </a:ext>
            </a:extLst>
          </p:cNvPr>
          <p:cNvSpPr txBox="1"/>
          <p:nvPr/>
        </p:nvSpPr>
        <p:spPr>
          <a:xfrm>
            <a:off x="154875" y="6523591"/>
            <a:ext cx="8673849" cy="235321"/>
          </a:xfrm>
          <a:prstGeom prst="rect">
            <a:avLst/>
          </a:prstGeom>
          <a:noFill/>
        </p:spPr>
        <p:txBody>
          <a:bodyPr wrap="none" lIns="0" tIns="0" rIns="0" bIns="0" rtlCol="0">
            <a:spAutoFit/>
          </a:bodyPr>
          <a:lstStyle/>
          <a:p>
            <a:pPr>
              <a:lnSpc>
                <a:spcPct val="114000"/>
              </a:lnSpc>
            </a:pPr>
            <a:r>
              <a:rPr lang="en-US" sz="700" dirty="0"/>
              <a:t>[1] Sakai S, Ito K, Aoki T, et al. Phase-based window matching with geometric correction for multi-view stereo[J]. IEICE TRANSACTIONS on Information and Systems, 2015, 98(10): 1818-1828.</a:t>
            </a:r>
          </a:p>
          <a:p>
            <a:pPr>
              <a:lnSpc>
                <a:spcPct val="114000"/>
              </a:lnSpc>
            </a:pPr>
            <a:r>
              <a:rPr lang="en-US" sz="700" dirty="0"/>
              <a:t>[2] Sun J, </a:t>
            </a:r>
            <a:r>
              <a:rPr lang="en-US" sz="700" dirty="0" err="1"/>
              <a:t>Xie</a:t>
            </a:r>
            <a:r>
              <a:rPr lang="en-US" sz="700" dirty="0"/>
              <a:t> Y, Chen L, et al. </a:t>
            </a:r>
            <a:r>
              <a:rPr lang="en-US" sz="700" dirty="0" err="1"/>
              <a:t>NeuralRecon</a:t>
            </a:r>
            <a:r>
              <a:rPr lang="en-US" sz="700" dirty="0"/>
              <a:t>: Real-time coherent 3D reconstruction from monocular video[C]//Proceedings of the IEEE/CVF Conference on Computer Vision and Pattern Recognition. 2021: 15598-15607.</a:t>
            </a:r>
            <a:endParaRPr lang="zh-CN" altLang="en-US" sz="700" dirty="0" err="1">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19090" y="994334"/>
            <a:ext cx="8508999" cy="410210"/>
          </a:xfrm>
        </p:spPr>
        <p:txBody>
          <a:bodyPr/>
          <a:lstStyle/>
          <a:p>
            <a:r>
              <a:rPr lang="en-US" altLang="de-DE" dirty="0"/>
              <a:t>Related Work</a:t>
            </a:r>
          </a:p>
        </p:txBody>
      </p:sp>
      <mc:AlternateContent xmlns:mc="http://schemas.openxmlformats.org/markup-compatibility/2006" xmlns:a14="http://schemas.microsoft.com/office/drawing/2010/main">
        <mc:Choice Requires="a14">
          <p:sp>
            <p:nvSpPr>
              <p:cNvPr id="8" name="Inhaltsplatzhalter 2"/>
              <p:cNvSpPr>
                <a:spLocks noGrp="1"/>
              </p:cNvSpPr>
              <p:nvPr>
                <p:ph idx="10"/>
              </p:nvPr>
            </p:nvSpPr>
            <p:spPr>
              <a:xfrm>
                <a:off x="548972" y="1606077"/>
                <a:ext cx="8595028" cy="517350"/>
              </a:xfrm>
            </p:spPr>
            <p:txBody>
              <a:bodyPr/>
              <a:lstStyle/>
              <a:p>
                <a:pPr marL="285750" indent="-285750">
                  <a:lnSpc>
                    <a:spcPct val="150000"/>
                  </a:lnSpc>
                  <a:buFont typeface="Arial" panose="02080604020202020204" pitchFamily="34" charset="0"/>
                  <a:buChar char="•"/>
                </a:pPr>
                <a:r>
                  <a:rPr lang="en-US" sz="2000" dirty="0"/>
                  <a:t>Depth Estimation</a:t>
                </a:r>
              </a:p>
              <a:p>
                <a:pPr marL="462280" lvl="1" indent="-285750">
                  <a:lnSpc>
                    <a:spcPct val="150000"/>
                  </a:lnSpc>
                  <a:buFont typeface="Courier New" panose="02070309020205020404" pitchFamily="49" charset="0"/>
                  <a:buChar char="o"/>
                </a:pPr>
                <a:r>
                  <a:rPr lang="en-US" dirty="0"/>
                  <a:t>Traditional approaches to 3D reconstruction rely on an intermediate representation of depth maps prior to estimating a full 3D model of a scene.</a:t>
                </a:r>
              </a:p>
              <a:p>
                <a:pPr marL="462280" lvl="1" indent="-285750">
                  <a:lnSpc>
                    <a:spcPct val="150000"/>
                  </a:lnSpc>
                  <a:buFont typeface="Courier New" panose="02070309020205020404" pitchFamily="49" charset="0"/>
                  <a:buChar char="o"/>
                </a:pPr>
                <a14:m>
                  <m:oMath xmlns:m="http://schemas.openxmlformats.org/officeDocument/2006/math">
                    <m:sSup>
                      <m:sSupPr>
                        <m:ctrlPr>
                          <a:rPr lang="en-US" i="1" dirty="0">
                            <a:latin typeface="Cambria Math" panose="02040503050406030204" pitchFamily="18" charset="0"/>
                          </a:rPr>
                        </m:ctrlPr>
                      </m:sSupPr>
                      <m:e>
                        <m:r>
                          <m:rPr>
                            <m:sty m:val="p"/>
                          </m:rPr>
                          <a:rPr lang="en-US" dirty="0">
                            <a:latin typeface="Cambria Math" panose="02040503050406030204" pitchFamily="18" charset="0"/>
                          </a:rPr>
                          <m:t>MVDepthNet</m:t>
                        </m:r>
                      </m:e>
                      <m:sup>
                        <m:r>
                          <a:rPr lang="en-US" dirty="0">
                            <a:latin typeface="Cambria Math" panose="02040503050406030204" pitchFamily="18" charset="0"/>
                          </a:rPr>
                          <m:t>[3]</m:t>
                        </m:r>
                      </m:sup>
                    </m:sSup>
                    <m:r>
                      <a:rPr lang="en-US" dirty="0">
                        <a:latin typeface="Cambria Math" panose="02040503050406030204" pitchFamily="18" charset="0"/>
                      </a:rPr>
                      <m:t>, </m:t>
                    </m:r>
                    <m:sSup>
                      <m:sSupPr>
                        <m:ctrlPr>
                          <a:rPr lang="en-US" i="1" dirty="0">
                            <a:latin typeface="Cambria Math" panose="02040503050406030204" pitchFamily="18" charset="0"/>
                          </a:rPr>
                        </m:ctrlPr>
                      </m:sSupPr>
                      <m:e>
                        <m:r>
                          <m:rPr>
                            <m:sty m:val="p"/>
                          </m:rPr>
                          <a:rPr lang="en-US" dirty="0">
                            <a:latin typeface="Cambria Math" panose="02040503050406030204" pitchFamily="18" charset="0"/>
                          </a:rPr>
                          <m:t>GPMVS</m:t>
                        </m:r>
                      </m:e>
                      <m:sup>
                        <m:r>
                          <a:rPr lang="en-US" dirty="0">
                            <a:latin typeface="Cambria Math" panose="02040503050406030204" pitchFamily="18" charset="0"/>
                          </a:rPr>
                          <m:t>[4]</m:t>
                        </m:r>
                      </m:sup>
                    </m:sSup>
                  </m:oMath>
                </a14:m>
                <a:r>
                  <a:rPr lang="en-US" dirty="0"/>
                  <a:t>, </a:t>
                </a:r>
                <a14:m>
                  <m:oMath xmlns:m="http://schemas.openxmlformats.org/officeDocument/2006/math">
                    <m:sSup>
                      <m:sSupPr>
                        <m:ctrlPr>
                          <a:rPr lang="en-US" b="1" i="1" dirty="0" smtClean="0">
                            <a:latin typeface="Cambria Math" panose="02040503050406030204" pitchFamily="18" charset="0"/>
                          </a:rPr>
                        </m:ctrlPr>
                      </m:sSupPr>
                      <m:e>
                        <m:r>
                          <a:rPr lang="en-US" b="1" i="0" dirty="0">
                            <a:latin typeface="Cambria Math" panose="02040503050406030204" pitchFamily="18" charset="0"/>
                          </a:rPr>
                          <m:t>𝐒𝐮𝐫𝐟𝐚𝐜𝐞𝐍𝐞𝐭</m:t>
                        </m:r>
                      </m:e>
                      <m:sup>
                        <m:r>
                          <a:rPr lang="en-US" b="1" i="0" dirty="0" smtClean="0">
                            <a:latin typeface="Cambria Math" panose="02040503050406030204" pitchFamily="18" charset="0"/>
                          </a:rPr>
                          <m:t>[</m:t>
                        </m:r>
                        <m:r>
                          <a:rPr lang="en-US" b="1" i="0" dirty="0" smtClean="0">
                            <a:latin typeface="Cambria Math" panose="02040503050406030204" pitchFamily="18" charset="0"/>
                          </a:rPr>
                          <m:t>𝟓</m:t>
                        </m:r>
                        <m:r>
                          <a:rPr lang="en-US" b="1" i="0" dirty="0" smtClean="0">
                            <a:latin typeface="Cambria Math" panose="02040503050406030204" pitchFamily="18" charset="0"/>
                          </a:rPr>
                          <m:t>]</m:t>
                        </m:r>
                      </m:sup>
                    </m:sSup>
                  </m:oMath>
                </a14:m>
                <a:r>
                  <a:rPr lang="en-US" dirty="0"/>
                  <a:t>(Direct 3D reconstruction)</a:t>
                </a:r>
              </a:p>
              <a:p>
                <a:pPr marL="285750" indent="-285750">
                  <a:lnSpc>
                    <a:spcPct val="150000"/>
                  </a:lnSpc>
                  <a:buFont typeface="Arial" panose="02080604020202020204" pitchFamily="34" charset="0"/>
                  <a:buChar char="•"/>
                </a:pPr>
                <a:r>
                  <a:rPr lang="en-US" sz="2000" dirty="0"/>
                  <a:t>Transformer</a:t>
                </a:r>
              </a:p>
              <a:p>
                <a:pPr marL="462280" lvl="1" indent="-285750">
                  <a:lnSpc>
                    <a:spcPct val="150000"/>
                  </a:lnSpc>
                  <a:buFont typeface="Courier New" panose="02070309020205020404" pitchFamily="49" charset="0"/>
                  <a:buChar char="o"/>
                </a:pPr>
                <a:r>
                  <a:rPr lang="en-US" dirty="0"/>
                  <a:t>Tremendous success in NLP domain</a:t>
                </a:r>
              </a:p>
              <a:p>
                <a:pPr marL="462280" lvl="1" indent="-285750">
                  <a:lnSpc>
                    <a:spcPct val="150000"/>
                  </a:lnSpc>
                  <a:buFont typeface="Courier New" panose="02070309020205020404" pitchFamily="49" charset="0"/>
                  <a:buChar char="o"/>
                </a:pPr>
                <a14:m>
                  <m:oMath xmlns:m="http://schemas.openxmlformats.org/officeDocument/2006/math">
                    <m:sSup>
                      <m:sSupPr>
                        <m:ctrlPr>
                          <a:rPr lang="en-US" i="1" dirty="0">
                            <a:latin typeface="Cambria Math" panose="02040503050406030204" pitchFamily="18" charset="0"/>
                          </a:rPr>
                        </m:ctrlPr>
                      </m:sSupPr>
                      <m:e>
                        <m:r>
                          <m:rPr>
                            <m:sty m:val="p"/>
                          </m:rPr>
                          <a:rPr lang="en-US">
                            <a:latin typeface="Cambria Math" panose="02040503050406030204" pitchFamily="18" charset="0"/>
                          </a:rPr>
                          <m:t>Swin</m:t>
                        </m:r>
                        <m:r>
                          <a:rPr lang="en-US" dirty="0">
                            <a:latin typeface="Cambria Math" panose="02040503050406030204" pitchFamily="18" charset="0"/>
                          </a:rPr>
                          <m:t>−</m:t>
                        </m:r>
                        <m:r>
                          <m:rPr>
                            <m:sty m:val="p"/>
                          </m:rPr>
                          <a:rPr lang="en-US" dirty="0">
                            <a:latin typeface="Cambria Math" panose="02040503050406030204" pitchFamily="18" charset="0"/>
                          </a:rPr>
                          <m:t>Transformer</m:t>
                        </m:r>
                      </m:e>
                      <m:sup>
                        <m:r>
                          <a:rPr lang="en-US" dirty="0">
                            <a:latin typeface="Cambria Math" panose="02040503050406030204" pitchFamily="18" charset="0"/>
                          </a:rPr>
                          <m:t>[6]</m:t>
                        </m:r>
                      </m:sup>
                    </m:sSup>
                  </m:oMath>
                </a14:m>
                <a:r>
                  <a:rPr lang="en-US" dirty="0">
                    <a:sym typeface="Wingdings" pitchFamily="2" charset="2"/>
                  </a:rPr>
                  <a:t> a new SOTA backbone for computer vision</a:t>
                </a:r>
                <a:endParaRPr lang="en-US" dirty="0"/>
              </a:p>
              <a:p>
                <a:pPr marL="462280" lvl="1" indent="-285750">
                  <a:buFont typeface="Arial" panose="02080604020202020204" pitchFamily="34" charset="0"/>
                  <a:buChar char="•"/>
                </a:pPr>
                <a:endParaRPr lang="en-US" dirty="0"/>
              </a:p>
              <a:p>
                <a:pPr marL="462280" lvl="1" indent="-285750">
                  <a:buFont typeface="Arial" panose="02080604020202020204" pitchFamily="34" charset="0"/>
                  <a:buChar char="•"/>
                </a:pPr>
                <a:endParaRPr lang="en-US" altLang="zh-CN" dirty="0"/>
              </a:p>
              <a:p>
                <a:pPr marL="462280" lvl="1" indent="-285750">
                  <a:buFont typeface="Arial" panose="02080604020202020204" pitchFamily="34" charset="0"/>
                  <a:buChar char="•"/>
                </a:pPr>
                <a:endParaRPr lang="en-US" altLang="zh-CN" dirty="0"/>
              </a:p>
              <a:p>
                <a:pPr marL="462280" lvl="1" indent="-285750">
                  <a:buFont typeface="Arial" panose="02080604020202020204" pitchFamily="34" charset="0"/>
                  <a:buChar char="•"/>
                </a:pPr>
                <a:endParaRPr lang="en-US" altLang="zh-CN" dirty="0"/>
              </a:p>
              <a:p>
                <a:pPr marL="285750" indent="-285750">
                  <a:buFont typeface="Arial" panose="02080604020202020204" pitchFamily="34" charset="0"/>
                  <a:buChar char="•"/>
                </a:pPr>
                <a:endParaRPr lang="en-US" dirty="0"/>
              </a:p>
            </p:txBody>
          </p:sp>
        </mc:Choice>
        <mc:Fallback xmlns="">
          <p:sp>
            <p:nvSpPr>
              <p:cNvPr id="8" name="Inhaltsplatzhalter 2"/>
              <p:cNvSpPr>
                <a:spLocks noGrp="1" noRot="1" noChangeAspect="1" noMove="1" noResize="1" noEditPoints="1" noAdjustHandles="1" noChangeArrowheads="1" noChangeShapeType="1" noTextEdit="1"/>
              </p:cNvSpPr>
              <p:nvPr>
                <p:ph idx="10"/>
              </p:nvPr>
            </p:nvSpPr>
            <p:spPr>
              <a:xfrm>
                <a:off x="548972" y="1606077"/>
                <a:ext cx="8595028" cy="517350"/>
              </a:xfrm>
              <a:blipFill>
                <a:blip r:embed="rId3"/>
                <a:stretch>
                  <a:fillRect l="-1625" b="-438095"/>
                </a:stretch>
              </a:blipFill>
            </p:spPr>
            <p:txBody>
              <a:bodyPr/>
              <a:lstStyle/>
              <a:p>
                <a:r>
                  <a:rPr lang="en-CN">
                    <a:noFill/>
                  </a:rPr>
                  <a:t> </a:t>
                </a:r>
              </a:p>
            </p:txBody>
          </p:sp>
        </mc:Fallback>
      </mc:AlternateContent>
      <p:sp>
        <p:nvSpPr>
          <p:cNvPr id="4" name="文本框 3">
            <a:extLst>
              <a:ext uri="{FF2B5EF4-FFF2-40B4-BE49-F238E27FC236}">
                <a16:creationId xmlns:a16="http://schemas.microsoft.com/office/drawing/2014/main" id="{24B49921-C7DD-4CD6-80EB-08A4B02CF974}"/>
              </a:ext>
            </a:extLst>
          </p:cNvPr>
          <p:cNvSpPr txBox="1"/>
          <p:nvPr/>
        </p:nvSpPr>
        <p:spPr>
          <a:xfrm>
            <a:off x="795145" y="6377099"/>
            <a:ext cx="8015015" cy="480901"/>
          </a:xfrm>
          <a:prstGeom prst="rect">
            <a:avLst/>
          </a:prstGeom>
          <a:noFill/>
        </p:spPr>
        <p:txBody>
          <a:bodyPr wrap="none" lIns="0" tIns="0" rIns="0" bIns="0" rtlCol="0">
            <a:spAutoFit/>
          </a:bodyPr>
          <a:lstStyle/>
          <a:p>
            <a:pPr>
              <a:lnSpc>
                <a:spcPct val="114000"/>
              </a:lnSpc>
            </a:pPr>
            <a:r>
              <a:rPr lang="en-US" altLang="zh-CN" sz="700" dirty="0"/>
              <a:t>[3] </a:t>
            </a:r>
            <a:r>
              <a:rPr lang="en-US" sz="700" dirty="0"/>
              <a:t>Wang K, Shen S. </a:t>
            </a:r>
            <a:r>
              <a:rPr lang="en-US" sz="700" dirty="0" err="1"/>
              <a:t>Mvdepthnet</a:t>
            </a:r>
            <a:r>
              <a:rPr lang="en-US" sz="700" dirty="0"/>
              <a:t>: Real-time </a:t>
            </a:r>
            <a:r>
              <a:rPr lang="en-US" sz="700" dirty="0" err="1"/>
              <a:t>multiview</a:t>
            </a:r>
            <a:r>
              <a:rPr lang="en-US" sz="700" dirty="0"/>
              <a:t> depth estimation neural network[C]//2018 International conference on 3d vision (3DV). IEEE, 2018: 248-257.</a:t>
            </a:r>
          </a:p>
          <a:p>
            <a:pPr>
              <a:lnSpc>
                <a:spcPct val="114000"/>
              </a:lnSpc>
            </a:pPr>
            <a:r>
              <a:rPr lang="en-US" altLang="zh-CN" sz="700" dirty="0"/>
              <a:t>[4] </a:t>
            </a:r>
            <a:r>
              <a:rPr lang="en-US" sz="700" dirty="0"/>
              <a:t>Hou Y, </a:t>
            </a:r>
            <a:r>
              <a:rPr lang="en-US" sz="700" dirty="0" err="1"/>
              <a:t>Kannala</a:t>
            </a:r>
            <a:r>
              <a:rPr lang="en-US" sz="700" dirty="0"/>
              <a:t> J, </a:t>
            </a:r>
            <a:r>
              <a:rPr lang="en-US" sz="700" dirty="0" err="1"/>
              <a:t>Solin</a:t>
            </a:r>
            <a:r>
              <a:rPr lang="en-US" sz="700" dirty="0"/>
              <a:t> A. Multi-view stereo by temporal nonparametric fusion[C]//Proceedings of the IEEE/CVF International Conference on Computer Vision. 2019: 2651-2660.</a:t>
            </a:r>
          </a:p>
          <a:p>
            <a:pPr>
              <a:lnSpc>
                <a:spcPct val="114000"/>
              </a:lnSpc>
            </a:pPr>
            <a:r>
              <a:rPr lang="en-US" sz="700" dirty="0"/>
              <a:t>[5] Ji M, Gall J, Zheng H, et al. </a:t>
            </a:r>
            <a:r>
              <a:rPr lang="en-US" sz="700" dirty="0" err="1"/>
              <a:t>Surfacenet</a:t>
            </a:r>
            <a:r>
              <a:rPr lang="en-US" sz="700" dirty="0"/>
              <a:t>: An end-to-end 3d neural network for </a:t>
            </a:r>
            <a:r>
              <a:rPr lang="en-US" sz="700" dirty="0" err="1"/>
              <a:t>multiview</a:t>
            </a:r>
            <a:r>
              <a:rPr lang="en-US" sz="700" dirty="0"/>
              <a:t> stereopsis[C]//Proceedings of the IEEE International Conference on Computer Vision. 2017: 2307-2315.</a:t>
            </a:r>
          </a:p>
          <a:p>
            <a:pPr>
              <a:lnSpc>
                <a:spcPct val="114000"/>
              </a:lnSpc>
            </a:pPr>
            <a:r>
              <a:rPr lang="en-US" altLang="zh-CN" sz="700" dirty="0"/>
              <a:t>[6] </a:t>
            </a:r>
            <a:r>
              <a:rPr lang="en-US" sz="700" dirty="0"/>
              <a:t>Liu Z, Lin Y, Cao Y, et al. Swin transformer: Hierarchical vision transformer using shifted windows[C]//Proceedings of the IEEE/CVF International Conference on Computer Vision. 2021: 10012-10022.</a:t>
            </a:r>
            <a:endParaRPr lang="zh-CN" altLang="en-US" sz="700" dirty="0" err="1"/>
          </a:p>
        </p:txBody>
      </p:sp>
      <p:pic>
        <p:nvPicPr>
          <p:cNvPr id="12" name="Picture 11">
            <a:extLst>
              <a:ext uri="{FF2B5EF4-FFF2-40B4-BE49-F238E27FC236}">
                <a16:creationId xmlns:a16="http://schemas.microsoft.com/office/drawing/2014/main" id="{3946D959-A142-2C43-9EEC-842B4D8E8380}"/>
              </a:ext>
            </a:extLst>
          </p:cNvPr>
          <p:cNvPicPr>
            <a:picLocks noChangeAspect="1"/>
          </p:cNvPicPr>
          <p:nvPr/>
        </p:nvPicPr>
        <p:blipFill>
          <a:blip r:embed="rId4"/>
          <a:stretch>
            <a:fillRect/>
          </a:stretch>
        </p:blipFill>
        <p:spPr>
          <a:xfrm>
            <a:off x="333840" y="4813985"/>
            <a:ext cx="2243070" cy="865493"/>
          </a:xfrm>
          <a:prstGeom prst="rect">
            <a:avLst/>
          </a:prstGeom>
        </p:spPr>
      </p:pic>
      <p:pic>
        <p:nvPicPr>
          <p:cNvPr id="16" name="Picture 15">
            <a:extLst>
              <a:ext uri="{FF2B5EF4-FFF2-40B4-BE49-F238E27FC236}">
                <a16:creationId xmlns:a16="http://schemas.microsoft.com/office/drawing/2014/main" id="{D3303CF4-E058-0B45-A2A1-E0C966CEC800}"/>
              </a:ext>
            </a:extLst>
          </p:cNvPr>
          <p:cNvPicPr>
            <a:picLocks noChangeAspect="1"/>
          </p:cNvPicPr>
          <p:nvPr/>
        </p:nvPicPr>
        <p:blipFill>
          <a:blip r:embed="rId5"/>
          <a:stretch>
            <a:fillRect/>
          </a:stretch>
        </p:blipFill>
        <p:spPr>
          <a:xfrm>
            <a:off x="5867744" y="4734574"/>
            <a:ext cx="2960345" cy="1040484"/>
          </a:xfrm>
          <a:prstGeom prst="rect">
            <a:avLst/>
          </a:prstGeom>
        </p:spPr>
      </p:pic>
      <p:sp>
        <p:nvSpPr>
          <p:cNvPr id="49" name="TextBox 48">
            <a:extLst>
              <a:ext uri="{FF2B5EF4-FFF2-40B4-BE49-F238E27FC236}">
                <a16:creationId xmlns:a16="http://schemas.microsoft.com/office/drawing/2014/main" id="{7BADB653-98AC-F94E-9263-973590238725}"/>
              </a:ext>
            </a:extLst>
          </p:cNvPr>
          <p:cNvSpPr txBox="1"/>
          <p:nvPr/>
        </p:nvSpPr>
        <p:spPr>
          <a:xfrm>
            <a:off x="-240075" y="5767197"/>
            <a:ext cx="3390900" cy="192938"/>
          </a:xfrm>
          <a:prstGeom prst="rect">
            <a:avLst/>
          </a:prstGeom>
          <a:noFill/>
        </p:spPr>
        <p:txBody>
          <a:bodyPr wrap="square" lIns="0" tIns="0" rIns="0" bIns="0" rtlCol="0">
            <a:spAutoFit/>
          </a:bodyPr>
          <a:lstStyle/>
          <a:p>
            <a:pPr algn="ctr">
              <a:lnSpc>
                <a:spcPct val="114000"/>
              </a:lnSpc>
            </a:pPr>
            <a:r>
              <a:rPr lang="en-CN" sz="1200" dirty="0">
                <a:latin typeface="+mn-lt"/>
              </a:rPr>
              <a:t>MVDepthNet</a:t>
            </a:r>
          </a:p>
        </p:txBody>
      </p:sp>
      <p:sp>
        <p:nvSpPr>
          <p:cNvPr id="64" name="TextBox 63">
            <a:extLst>
              <a:ext uri="{FF2B5EF4-FFF2-40B4-BE49-F238E27FC236}">
                <a16:creationId xmlns:a16="http://schemas.microsoft.com/office/drawing/2014/main" id="{C147DFC3-21C0-7441-AC2A-0FE1DC89B4E6}"/>
              </a:ext>
            </a:extLst>
          </p:cNvPr>
          <p:cNvSpPr txBox="1"/>
          <p:nvPr/>
        </p:nvSpPr>
        <p:spPr>
          <a:xfrm>
            <a:off x="5867744" y="5863666"/>
            <a:ext cx="3390900" cy="192938"/>
          </a:xfrm>
          <a:prstGeom prst="rect">
            <a:avLst/>
          </a:prstGeom>
          <a:noFill/>
        </p:spPr>
        <p:txBody>
          <a:bodyPr wrap="square" lIns="0" tIns="0" rIns="0" bIns="0" rtlCol="0">
            <a:spAutoFit/>
          </a:bodyPr>
          <a:lstStyle/>
          <a:p>
            <a:pPr algn="ctr">
              <a:lnSpc>
                <a:spcPct val="114000"/>
              </a:lnSpc>
            </a:pPr>
            <a:r>
              <a:rPr lang="en-CN" sz="1200" dirty="0">
                <a:latin typeface="+mn-lt"/>
              </a:rPr>
              <a:t>Swin-Transformer</a:t>
            </a:r>
          </a:p>
        </p:txBody>
      </p:sp>
      <p:pic>
        <p:nvPicPr>
          <p:cNvPr id="20" name="Picture 19">
            <a:extLst>
              <a:ext uri="{FF2B5EF4-FFF2-40B4-BE49-F238E27FC236}">
                <a16:creationId xmlns:a16="http://schemas.microsoft.com/office/drawing/2014/main" id="{370E9100-FBFB-CA40-B385-074B95D838B0}"/>
              </a:ext>
            </a:extLst>
          </p:cNvPr>
          <p:cNvPicPr>
            <a:picLocks noChangeAspect="1"/>
          </p:cNvPicPr>
          <p:nvPr/>
        </p:nvPicPr>
        <p:blipFill>
          <a:blip r:embed="rId6"/>
          <a:stretch>
            <a:fillRect/>
          </a:stretch>
        </p:blipFill>
        <p:spPr>
          <a:xfrm>
            <a:off x="2907812" y="4725113"/>
            <a:ext cx="2893646" cy="1043236"/>
          </a:xfrm>
          <a:prstGeom prst="rect">
            <a:avLst/>
          </a:prstGeom>
        </p:spPr>
      </p:pic>
      <p:sp>
        <p:nvSpPr>
          <p:cNvPr id="68" name="TextBox 67">
            <a:extLst>
              <a:ext uri="{FF2B5EF4-FFF2-40B4-BE49-F238E27FC236}">
                <a16:creationId xmlns:a16="http://schemas.microsoft.com/office/drawing/2014/main" id="{F4E06E5E-F969-CD45-9894-9D2BA72AF88E}"/>
              </a:ext>
            </a:extLst>
          </p:cNvPr>
          <p:cNvSpPr txBox="1"/>
          <p:nvPr/>
        </p:nvSpPr>
        <p:spPr>
          <a:xfrm>
            <a:off x="2659185" y="5817233"/>
            <a:ext cx="3390900" cy="192938"/>
          </a:xfrm>
          <a:prstGeom prst="rect">
            <a:avLst/>
          </a:prstGeom>
          <a:noFill/>
        </p:spPr>
        <p:txBody>
          <a:bodyPr wrap="square" lIns="0" tIns="0" rIns="0" bIns="0" rtlCol="0">
            <a:spAutoFit/>
          </a:bodyPr>
          <a:lstStyle/>
          <a:p>
            <a:pPr algn="ctr">
              <a:lnSpc>
                <a:spcPct val="114000"/>
              </a:lnSpc>
            </a:pPr>
            <a:r>
              <a:rPr lang="en-CN" sz="1200" dirty="0">
                <a:latin typeface="+mn-lt"/>
              </a:rPr>
              <a:t>SurfaceNet</a:t>
            </a:r>
          </a:p>
        </p:txBody>
      </p:sp>
    </p:spTree>
    <p:extLst>
      <p:ext uri="{BB962C8B-B14F-4D97-AF65-F5344CB8AC3E}">
        <p14:creationId xmlns:p14="http://schemas.microsoft.com/office/powerpoint/2010/main" val="140431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el 6">
            <a:extLst>
              <a:ext uri="{FF2B5EF4-FFF2-40B4-BE49-F238E27FC236}">
                <a16:creationId xmlns:a16="http://schemas.microsoft.com/office/drawing/2014/main" id="{AEF1AA80-BFDF-AE48-A3E6-0C570EE29B3C}"/>
              </a:ext>
            </a:extLst>
          </p:cNvPr>
          <p:cNvSpPr>
            <a:spLocks noGrp="1"/>
          </p:cNvSpPr>
          <p:nvPr>
            <p:ph type="title"/>
          </p:nvPr>
        </p:nvSpPr>
        <p:spPr>
          <a:xfrm>
            <a:off x="319090" y="994334"/>
            <a:ext cx="8508999" cy="410210"/>
          </a:xfrm>
        </p:spPr>
        <p:txBody>
          <a:bodyPr/>
          <a:lstStyle/>
          <a:p>
            <a:r>
              <a:rPr lang="en-US" altLang="de-DE" dirty="0"/>
              <a:t>Proposed Method</a:t>
            </a:r>
          </a:p>
        </p:txBody>
      </p:sp>
      <p:sp>
        <p:nvSpPr>
          <p:cNvPr id="64" name="Rounded Rectangle 63">
            <a:extLst>
              <a:ext uri="{FF2B5EF4-FFF2-40B4-BE49-F238E27FC236}">
                <a16:creationId xmlns:a16="http://schemas.microsoft.com/office/drawing/2014/main" id="{C3A76159-4996-E749-9031-7D47A5777B14}"/>
              </a:ext>
            </a:extLst>
          </p:cNvPr>
          <p:cNvSpPr/>
          <p:nvPr/>
        </p:nvSpPr>
        <p:spPr>
          <a:xfrm>
            <a:off x="989944" y="2926065"/>
            <a:ext cx="974120" cy="7597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1000" dirty="0"/>
              <a:t>Swin</a:t>
            </a:r>
          </a:p>
          <a:p>
            <a:pPr algn="ctr">
              <a:lnSpc>
                <a:spcPct val="114000"/>
              </a:lnSpc>
            </a:pPr>
            <a:r>
              <a:rPr lang="en-CN" sz="1000" dirty="0"/>
              <a:t>Transformer</a:t>
            </a:r>
          </a:p>
          <a:p>
            <a:pPr algn="ctr">
              <a:lnSpc>
                <a:spcPct val="114000"/>
              </a:lnSpc>
            </a:pPr>
            <a:r>
              <a:rPr lang="en-CN" sz="1000" dirty="0"/>
              <a:t>Backbone</a:t>
            </a:r>
          </a:p>
        </p:txBody>
      </p:sp>
      <p:sp>
        <p:nvSpPr>
          <p:cNvPr id="65" name="Right Arrow 64">
            <a:extLst>
              <a:ext uri="{FF2B5EF4-FFF2-40B4-BE49-F238E27FC236}">
                <a16:creationId xmlns:a16="http://schemas.microsoft.com/office/drawing/2014/main" id="{2A7E2C32-1A84-2E47-9C6E-A3F418721D49}"/>
              </a:ext>
            </a:extLst>
          </p:cNvPr>
          <p:cNvSpPr/>
          <p:nvPr/>
        </p:nvSpPr>
        <p:spPr>
          <a:xfrm>
            <a:off x="662987" y="3192229"/>
            <a:ext cx="274082" cy="16870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nvGrpSpPr>
          <p:cNvPr id="68" name="Group 67">
            <a:extLst>
              <a:ext uri="{FF2B5EF4-FFF2-40B4-BE49-F238E27FC236}">
                <a16:creationId xmlns:a16="http://schemas.microsoft.com/office/drawing/2014/main" id="{DD1D0CC9-75C1-6C49-AF00-0FB3CD83A3CE}"/>
              </a:ext>
            </a:extLst>
          </p:cNvPr>
          <p:cNvGrpSpPr/>
          <p:nvPr/>
        </p:nvGrpSpPr>
        <p:grpSpPr>
          <a:xfrm>
            <a:off x="166428" y="2658731"/>
            <a:ext cx="419521" cy="1293652"/>
            <a:chOff x="1424801" y="2781315"/>
            <a:chExt cx="419521" cy="1293652"/>
          </a:xfrm>
        </p:grpSpPr>
        <p:pic>
          <p:nvPicPr>
            <p:cNvPr id="70" name="Picture 69">
              <a:extLst>
                <a:ext uri="{FF2B5EF4-FFF2-40B4-BE49-F238E27FC236}">
                  <a16:creationId xmlns:a16="http://schemas.microsoft.com/office/drawing/2014/main" id="{A953E579-5EF3-8544-9D47-2413D2156D6E}"/>
                </a:ext>
              </a:extLst>
            </p:cNvPr>
            <p:cNvPicPr>
              <a:picLocks noChangeAspect="1"/>
            </p:cNvPicPr>
            <p:nvPr/>
          </p:nvPicPr>
          <p:blipFill>
            <a:blip r:embed="rId3"/>
            <a:stretch>
              <a:fillRect/>
            </a:stretch>
          </p:blipFill>
          <p:spPr>
            <a:xfrm>
              <a:off x="1427384" y="2781315"/>
              <a:ext cx="416144" cy="310824"/>
            </a:xfrm>
            <a:prstGeom prst="rect">
              <a:avLst/>
            </a:prstGeom>
          </p:spPr>
        </p:pic>
        <p:pic>
          <p:nvPicPr>
            <p:cNvPr id="71" name="Picture 70">
              <a:extLst>
                <a:ext uri="{FF2B5EF4-FFF2-40B4-BE49-F238E27FC236}">
                  <a16:creationId xmlns:a16="http://schemas.microsoft.com/office/drawing/2014/main" id="{65FF8ECE-575C-0D46-99F0-B637E683DA05}"/>
                </a:ext>
              </a:extLst>
            </p:cNvPr>
            <p:cNvPicPr>
              <a:picLocks noChangeAspect="1"/>
            </p:cNvPicPr>
            <p:nvPr/>
          </p:nvPicPr>
          <p:blipFill>
            <a:blip r:embed="rId4"/>
            <a:stretch>
              <a:fillRect/>
            </a:stretch>
          </p:blipFill>
          <p:spPr>
            <a:xfrm>
              <a:off x="1428178" y="3107701"/>
              <a:ext cx="416144" cy="310824"/>
            </a:xfrm>
            <a:prstGeom prst="rect">
              <a:avLst/>
            </a:prstGeom>
          </p:spPr>
        </p:pic>
        <p:pic>
          <p:nvPicPr>
            <p:cNvPr id="90" name="Picture 89">
              <a:extLst>
                <a:ext uri="{FF2B5EF4-FFF2-40B4-BE49-F238E27FC236}">
                  <a16:creationId xmlns:a16="http://schemas.microsoft.com/office/drawing/2014/main" id="{0516DFF0-46AF-B643-94D6-9A453720E0AA}"/>
                </a:ext>
              </a:extLst>
            </p:cNvPr>
            <p:cNvPicPr>
              <a:picLocks noChangeAspect="1"/>
            </p:cNvPicPr>
            <p:nvPr/>
          </p:nvPicPr>
          <p:blipFill>
            <a:blip r:embed="rId5"/>
            <a:stretch>
              <a:fillRect/>
            </a:stretch>
          </p:blipFill>
          <p:spPr>
            <a:xfrm>
              <a:off x="1424801" y="3435922"/>
              <a:ext cx="416144" cy="310824"/>
            </a:xfrm>
            <a:prstGeom prst="rect">
              <a:avLst/>
            </a:prstGeom>
          </p:spPr>
        </p:pic>
        <p:pic>
          <p:nvPicPr>
            <p:cNvPr id="91" name="Picture 90">
              <a:extLst>
                <a:ext uri="{FF2B5EF4-FFF2-40B4-BE49-F238E27FC236}">
                  <a16:creationId xmlns:a16="http://schemas.microsoft.com/office/drawing/2014/main" id="{75FAB339-D7A1-C547-96B9-5613E64054FC}"/>
                </a:ext>
              </a:extLst>
            </p:cNvPr>
            <p:cNvPicPr>
              <a:picLocks noChangeAspect="1"/>
            </p:cNvPicPr>
            <p:nvPr/>
          </p:nvPicPr>
          <p:blipFill>
            <a:blip r:embed="rId6"/>
            <a:stretch>
              <a:fillRect/>
            </a:stretch>
          </p:blipFill>
          <p:spPr>
            <a:xfrm>
              <a:off x="1424801" y="3764143"/>
              <a:ext cx="416144" cy="310824"/>
            </a:xfrm>
            <a:prstGeom prst="rect">
              <a:avLst/>
            </a:prstGeom>
          </p:spPr>
        </p:pic>
      </p:grpSp>
      <p:sp>
        <p:nvSpPr>
          <p:cNvPr id="92" name="Cube 91">
            <a:extLst>
              <a:ext uri="{FF2B5EF4-FFF2-40B4-BE49-F238E27FC236}">
                <a16:creationId xmlns:a16="http://schemas.microsoft.com/office/drawing/2014/main" id="{41CC0BD0-9E3A-4F41-8E40-C29AB07E9526}"/>
              </a:ext>
            </a:extLst>
          </p:cNvPr>
          <p:cNvSpPr/>
          <p:nvPr/>
        </p:nvSpPr>
        <p:spPr>
          <a:xfrm>
            <a:off x="2891741" y="2152959"/>
            <a:ext cx="273004" cy="495593"/>
          </a:xfrm>
          <a:prstGeom prst="cube">
            <a:avLst/>
          </a:prstGeom>
          <a:solidFill>
            <a:srgbClr val="0070C0">
              <a:alpha val="8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nvGrpSpPr>
          <p:cNvPr id="93" name="Group 92">
            <a:extLst>
              <a:ext uri="{FF2B5EF4-FFF2-40B4-BE49-F238E27FC236}">
                <a16:creationId xmlns:a16="http://schemas.microsoft.com/office/drawing/2014/main" id="{F40BB375-A001-EC4B-A7E0-FF67A0F19921}"/>
              </a:ext>
            </a:extLst>
          </p:cNvPr>
          <p:cNvGrpSpPr/>
          <p:nvPr/>
        </p:nvGrpSpPr>
        <p:grpSpPr>
          <a:xfrm>
            <a:off x="2495783" y="4142457"/>
            <a:ext cx="910878" cy="353387"/>
            <a:chOff x="832195" y="2522963"/>
            <a:chExt cx="2157368" cy="658995"/>
          </a:xfrm>
        </p:grpSpPr>
        <p:grpSp>
          <p:nvGrpSpPr>
            <p:cNvPr id="94" name="Group 93">
              <a:extLst>
                <a:ext uri="{FF2B5EF4-FFF2-40B4-BE49-F238E27FC236}">
                  <a16:creationId xmlns:a16="http://schemas.microsoft.com/office/drawing/2014/main" id="{F778DC48-69F6-0041-9AB5-2D2E02E776A9}"/>
                </a:ext>
              </a:extLst>
            </p:cNvPr>
            <p:cNvGrpSpPr/>
            <p:nvPr/>
          </p:nvGrpSpPr>
          <p:grpSpPr>
            <a:xfrm>
              <a:off x="1012669" y="2522963"/>
              <a:ext cx="1976894" cy="473542"/>
              <a:chOff x="1012669" y="2522963"/>
              <a:chExt cx="1976894" cy="473542"/>
            </a:xfrm>
          </p:grpSpPr>
          <p:sp>
            <p:nvSpPr>
              <p:cNvPr id="98" name="Cube 97">
                <a:extLst>
                  <a:ext uri="{FF2B5EF4-FFF2-40B4-BE49-F238E27FC236}">
                    <a16:creationId xmlns:a16="http://schemas.microsoft.com/office/drawing/2014/main" id="{748E4087-FB2D-2E42-9A5A-475D9CD8921C}"/>
                  </a:ext>
                </a:extLst>
              </p:cNvPr>
              <p:cNvSpPr/>
              <p:nvPr/>
            </p:nvSpPr>
            <p:spPr>
              <a:xfrm>
                <a:off x="1113773" y="2522963"/>
                <a:ext cx="1875790" cy="370906"/>
              </a:xfrm>
              <a:prstGeom prst="cube">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99" name="Cube 98">
                <a:extLst>
                  <a:ext uri="{FF2B5EF4-FFF2-40B4-BE49-F238E27FC236}">
                    <a16:creationId xmlns:a16="http://schemas.microsoft.com/office/drawing/2014/main" id="{729AD76D-3758-1F48-A5E4-698E917A7F65}"/>
                  </a:ext>
                </a:extLst>
              </p:cNvPr>
              <p:cNvSpPr/>
              <p:nvPr/>
            </p:nvSpPr>
            <p:spPr>
              <a:xfrm>
                <a:off x="1012669" y="2625599"/>
                <a:ext cx="1875790" cy="370906"/>
              </a:xfrm>
              <a:prstGeom prst="cube">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grpSp>
          <p:nvGrpSpPr>
            <p:cNvPr id="95" name="Group 94">
              <a:extLst>
                <a:ext uri="{FF2B5EF4-FFF2-40B4-BE49-F238E27FC236}">
                  <a16:creationId xmlns:a16="http://schemas.microsoft.com/office/drawing/2014/main" id="{2551C307-9624-AA45-AED8-DB6C2B8EFCB7}"/>
                </a:ext>
              </a:extLst>
            </p:cNvPr>
            <p:cNvGrpSpPr/>
            <p:nvPr/>
          </p:nvGrpSpPr>
          <p:grpSpPr>
            <a:xfrm>
              <a:off x="832195" y="2708416"/>
              <a:ext cx="1976894" cy="473542"/>
              <a:chOff x="1012669" y="2522963"/>
              <a:chExt cx="1976894" cy="473542"/>
            </a:xfrm>
          </p:grpSpPr>
          <p:sp>
            <p:nvSpPr>
              <p:cNvPr id="96" name="Cube 95">
                <a:extLst>
                  <a:ext uri="{FF2B5EF4-FFF2-40B4-BE49-F238E27FC236}">
                    <a16:creationId xmlns:a16="http://schemas.microsoft.com/office/drawing/2014/main" id="{6219D6E3-11BE-6A46-A79B-2743F0A223EF}"/>
                  </a:ext>
                </a:extLst>
              </p:cNvPr>
              <p:cNvSpPr/>
              <p:nvPr/>
            </p:nvSpPr>
            <p:spPr>
              <a:xfrm>
                <a:off x="1113773" y="2522963"/>
                <a:ext cx="1875790" cy="370906"/>
              </a:xfrm>
              <a:prstGeom prst="cube">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97" name="Cube 96">
                <a:extLst>
                  <a:ext uri="{FF2B5EF4-FFF2-40B4-BE49-F238E27FC236}">
                    <a16:creationId xmlns:a16="http://schemas.microsoft.com/office/drawing/2014/main" id="{F51583DC-C0E7-604F-95D3-B793490B0C9A}"/>
                  </a:ext>
                </a:extLst>
              </p:cNvPr>
              <p:cNvSpPr/>
              <p:nvPr/>
            </p:nvSpPr>
            <p:spPr>
              <a:xfrm>
                <a:off x="1012669" y="2625599"/>
                <a:ext cx="1875790" cy="370906"/>
              </a:xfrm>
              <a:prstGeom prst="cube">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grpSp>
      <p:grpSp>
        <p:nvGrpSpPr>
          <p:cNvPr id="100" name="Group 99">
            <a:extLst>
              <a:ext uri="{FF2B5EF4-FFF2-40B4-BE49-F238E27FC236}">
                <a16:creationId xmlns:a16="http://schemas.microsoft.com/office/drawing/2014/main" id="{021B0B6F-FEA7-154B-BBA4-29C87612CFF1}"/>
              </a:ext>
            </a:extLst>
          </p:cNvPr>
          <p:cNvGrpSpPr/>
          <p:nvPr/>
        </p:nvGrpSpPr>
        <p:grpSpPr>
          <a:xfrm>
            <a:off x="2762670" y="3148001"/>
            <a:ext cx="551338" cy="428887"/>
            <a:chOff x="3429456" y="3512191"/>
            <a:chExt cx="1424373" cy="799787"/>
          </a:xfrm>
        </p:grpSpPr>
        <p:sp>
          <p:nvSpPr>
            <p:cNvPr id="101" name="Cube 100">
              <a:extLst>
                <a:ext uri="{FF2B5EF4-FFF2-40B4-BE49-F238E27FC236}">
                  <a16:creationId xmlns:a16="http://schemas.microsoft.com/office/drawing/2014/main" id="{A506C626-E94A-0A41-BCE8-749CC826CDC2}"/>
                </a:ext>
              </a:extLst>
            </p:cNvPr>
            <p:cNvSpPr/>
            <p:nvPr/>
          </p:nvSpPr>
          <p:spPr>
            <a:xfrm>
              <a:off x="3555274" y="3512191"/>
              <a:ext cx="1298555" cy="683225"/>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02" name="Cube 101">
              <a:extLst>
                <a:ext uri="{FF2B5EF4-FFF2-40B4-BE49-F238E27FC236}">
                  <a16:creationId xmlns:a16="http://schemas.microsoft.com/office/drawing/2014/main" id="{1226CD1B-FA32-1448-9842-6F1C345D185E}"/>
                </a:ext>
              </a:extLst>
            </p:cNvPr>
            <p:cNvSpPr/>
            <p:nvPr/>
          </p:nvSpPr>
          <p:spPr>
            <a:xfrm>
              <a:off x="3429456" y="3628753"/>
              <a:ext cx="1298555" cy="683225"/>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sp>
        <p:nvSpPr>
          <p:cNvPr id="103" name="Right Arrow 102">
            <a:extLst>
              <a:ext uri="{FF2B5EF4-FFF2-40B4-BE49-F238E27FC236}">
                <a16:creationId xmlns:a16="http://schemas.microsoft.com/office/drawing/2014/main" id="{6CB33224-C045-F344-B340-DC865DE52345}"/>
              </a:ext>
            </a:extLst>
          </p:cNvPr>
          <p:cNvSpPr/>
          <p:nvPr/>
        </p:nvSpPr>
        <p:spPr>
          <a:xfrm>
            <a:off x="3308999" y="2231062"/>
            <a:ext cx="909977" cy="198898"/>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04" name="Cube 103">
            <a:extLst>
              <a:ext uri="{FF2B5EF4-FFF2-40B4-BE49-F238E27FC236}">
                <a16:creationId xmlns:a16="http://schemas.microsoft.com/office/drawing/2014/main" id="{AAD68EED-790A-F44A-9403-FD7C1850F96B}"/>
              </a:ext>
            </a:extLst>
          </p:cNvPr>
          <p:cNvSpPr/>
          <p:nvPr/>
        </p:nvSpPr>
        <p:spPr>
          <a:xfrm>
            <a:off x="4291044" y="2152959"/>
            <a:ext cx="258806" cy="495593"/>
          </a:xfrm>
          <a:prstGeom prst="cube">
            <a:avLst/>
          </a:prstGeom>
          <a:solidFill>
            <a:srgbClr val="005293">
              <a:alpha val="8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nvGrpSpPr>
          <p:cNvPr id="105" name="Group 104">
            <a:extLst>
              <a:ext uri="{FF2B5EF4-FFF2-40B4-BE49-F238E27FC236}">
                <a16:creationId xmlns:a16="http://schemas.microsoft.com/office/drawing/2014/main" id="{BDAB1BEA-32E0-7945-BEFB-A914B77EE3D5}"/>
              </a:ext>
            </a:extLst>
          </p:cNvPr>
          <p:cNvGrpSpPr/>
          <p:nvPr/>
        </p:nvGrpSpPr>
        <p:grpSpPr>
          <a:xfrm>
            <a:off x="4109825" y="3146492"/>
            <a:ext cx="542394" cy="428887"/>
            <a:chOff x="3429456" y="3512191"/>
            <a:chExt cx="1424373" cy="799787"/>
          </a:xfrm>
        </p:grpSpPr>
        <p:sp>
          <p:nvSpPr>
            <p:cNvPr id="106" name="Cube 105">
              <a:extLst>
                <a:ext uri="{FF2B5EF4-FFF2-40B4-BE49-F238E27FC236}">
                  <a16:creationId xmlns:a16="http://schemas.microsoft.com/office/drawing/2014/main" id="{79950CC7-B194-C54C-B40F-95DA2BCB8764}"/>
                </a:ext>
              </a:extLst>
            </p:cNvPr>
            <p:cNvSpPr/>
            <p:nvPr/>
          </p:nvSpPr>
          <p:spPr>
            <a:xfrm>
              <a:off x="3555274" y="3512191"/>
              <a:ext cx="1298555" cy="683225"/>
            </a:xfrm>
            <a:prstGeom prst="cube">
              <a:avLst/>
            </a:prstGeom>
            <a:solidFill>
              <a:schemeClr val="accent5">
                <a:alpha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07" name="Cube 106">
              <a:extLst>
                <a:ext uri="{FF2B5EF4-FFF2-40B4-BE49-F238E27FC236}">
                  <a16:creationId xmlns:a16="http://schemas.microsoft.com/office/drawing/2014/main" id="{428C1349-D084-D047-9C8F-223E87F737AB}"/>
                </a:ext>
              </a:extLst>
            </p:cNvPr>
            <p:cNvSpPr/>
            <p:nvPr/>
          </p:nvSpPr>
          <p:spPr>
            <a:xfrm>
              <a:off x="3429456" y="3628753"/>
              <a:ext cx="1298555" cy="683225"/>
            </a:xfrm>
            <a:prstGeom prst="cube">
              <a:avLst/>
            </a:prstGeom>
            <a:solidFill>
              <a:schemeClr val="accent5">
                <a:alpha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grpSp>
        <p:nvGrpSpPr>
          <p:cNvPr id="108" name="Group 107">
            <a:extLst>
              <a:ext uri="{FF2B5EF4-FFF2-40B4-BE49-F238E27FC236}">
                <a16:creationId xmlns:a16="http://schemas.microsoft.com/office/drawing/2014/main" id="{65920B31-6586-F04A-9D50-FF9AE17B7571}"/>
              </a:ext>
            </a:extLst>
          </p:cNvPr>
          <p:cNvGrpSpPr/>
          <p:nvPr/>
        </p:nvGrpSpPr>
        <p:grpSpPr>
          <a:xfrm>
            <a:off x="3912173" y="4146712"/>
            <a:ext cx="881550" cy="353387"/>
            <a:chOff x="832195" y="2522963"/>
            <a:chExt cx="2157368" cy="658995"/>
          </a:xfrm>
        </p:grpSpPr>
        <p:grpSp>
          <p:nvGrpSpPr>
            <p:cNvPr id="109" name="Group 108">
              <a:extLst>
                <a:ext uri="{FF2B5EF4-FFF2-40B4-BE49-F238E27FC236}">
                  <a16:creationId xmlns:a16="http://schemas.microsoft.com/office/drawing/2014/main" id="{D5362184-DE59-514C-B7FE-BEF33D19A29D}"/>
                </a:ext>
              </a:extLst>
            </p:cNvPr>
            <p:cNvGrpSpPr/>
            <p:nvPr/>
          </p:nvGrpSpPr>
          <p:grpSpPr>
            <a:xfrm>
              <a:off x="1012669" y="2522963"/>
              <a:ext cx="1976894" cy="473542"/>
              <a:chOff x="1012669" y="2522963"/>
              <a:chExt cx="1976894" cy="473542"/>
            </a:xfrm>
          </p:grpSpPr>
          <p:sp>
            <p:nvSpPr>
              <p:cNvPr id="113" name="Cube 112">
                <a:extLst>
                  <a:ext uri="{FF2B5EF4-FFF2-40B4-BE49-F238E27FC236}">
                    <a16:creationId xmlns:a16="http://schemas.microsoft.com/office/drawing/2014/main" id="{B02EA466-F470-2E4C-AF29-22FAAD94AEED}"/>
                  </a:ext>
                </a:extLst>
              </p:cNvPr>
              <p:cNvSpPr/>
              <p:nvPr/>
            </p:nvSpPr>
            <p:spPr>
              <a:xfrm>
                <a:off x="1113773" y="2522963"/>
                <a:ext cx="1875790" cy="370906"/>
              </a:xfrm>
              <a:prstGeom prst="cube">
                <a:avLst/>
              </a:prstGeom>
              <a:solidFill>
                <a:srgbClr val="008F44">
                  <a:alpha val="80000"/>
                </a:srgbClr>
              </a:solidFill>
              <a:ln>
                <a:solidFill>
                  <a:srgbClr val="008F4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14" name="Cube 113">
                <a:extLst>
                  <a:ext uri="{FF2B5EF4-FFF2-40B4-BE49-F238E27FC236}">
                    <a16:creationId xmlns:a16="http://schemas.microsoft.com/office/drawing/2014/main" id="{71570D4A-506B-ED4B-A675-5D275FDEF9C0}"/>
                  </a:ext>
                </a:extLst>
              </p:cNvPr>
              <p:cNvSpPr/>
              <p:nvPr/>
            </p:nvSpPr>
            <p:spPr>
              <a:xfrm>
                <a:off x="1012669" y="2625599"/>
                <a:ext cx="1875790" cy="370906"/>
              </a:xfrm>
              <a:prstGeom prst="cube">
                <a:avLst/>
              </a:prstGeom>
              <a:solidFill>
                <a:srgbClr val="008F44">
                  <a:alpha val="80000"/>
                </a:srgbClr>
              </a:solidFill>
              <a:ln>
                <a:solidFill>
                  <a:srgbClr val="008F4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grpSp>
          <p:nvGrpSpPr>
            <p:cNvPr id="110" name="Group 109">
              <a:extLst>
                <a:ext uri="{FF2B5EF4-FFF2-40B4-BE49-F238E27FC236}">
                  <a16:creationId xmlns:a16="http://schemas.microsoft.com/office/drawing/2014/main" id="{AE41047F-1C73-AC48-BB33-2D40411851DA}"/>
                </a:ext>
              </a:extLst>
            </p:cNvPr>
            <p:cNvGrpSpPr/>
            <p:nvPr/>
          </p:nvGrpSpPr>
          <p:grpSpPr>
            <a:xfrm>
              <a:off x="832195" y="2708416"/>
              <a:ext cx="1976894" cy="473542"/>
              <a:chOff x="1012669" y="2522963"/>
              <a:chExt cx="1976894" cy="473542"/>
            </a:xfrm>
          </p:grpSpPr>
          <p:sp>
            <p:nvSpPr>
              <p:cNvPr id="111" name="Cube 110">
                <a:extLst>
                  <a:ext uri="{FF2B5EF4-FFF2-40B4-BE49-F238E27FC236}">
                    <a16:creationId xmlns:a16="http://schemas.microsoft.com/office/drawing/2014/main" id="{1CF42F13-D178-FF42-B0AA-6BBB6F176F9B}"/>
                  </a:ext>
                </a:extLst>
              </p:cNvPr>
              <p:cNvSpPr/>
              <p:nvPr/>
            </p:nvSpPr>
            <p:spPr>
              <a:xfrm>
                <a:off x="1113773" y="2522963"/>
                <a:ext cx="1875790" cy="370906"/>
              </a:xfrm>
              <a:prstGeom prst="cube">
                <a:avLst/>
              </a:prstGeom>
              <a:solidFill>
                <a:srgbClr val="008F44">
                  <a:alpha val="80000"/>
                </a:srgbClr>
              </a:solidFill>
              <a:ln>
                <a:solidFill>
                  <a:srgbClr val="008F4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12" name="Cube 111">
                <a:extLst>
                  <a:ext uri="{FF2B5EF4-FFF2-40B4-BE49-F238E27FC236}">
                    <a16:creationId xmlns:a16="http://schemas.microsoft.com/office/drawing/2014/main" id="{7777667B-6188-9B4E-A755-F38676067865}"/>
                  </a:ext>
                </a:extLst>
              </p:cNvPr>
              <p:cNvSpPr/>
              <p:nvPr/>
            </p:nvSpPr>
            <p:spPr>
              <a:xfrm>
                <a:off x="1012669" y="2625599"/>
                <a:ext cx="1875790" cy="370906"/>
              </a:xfrm>
              <a:prstGeom prst="cube">
                <a:avLst/>
              </a:prstGeom>
              <a:solidFill>
                <a:srgbClr val="008F44">
                  <a:alpha val="80000"/>
                </a:srgbClr>
              </a:solidFill>
              <a:ln>
                <a:solidFill>
                  <a:srgbClr val="008F4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grpSp>
      <p:sp>
        <p:nvSpPr>
          <p:cNvPr id="115" name="Right Arrow 114">
            <a:extLst>
              <a:ext uri="{FF2B5EF4-FFF2-40B4-BE49-F238E27FC236}">
                <a16:creationId xmlns:a16="http://schemas.microsoft.com/office/drawing/2014/main" id="{5632EE17-7D18-574C-990C-AD80377C0076}"/>
              </a:ext>
            </a:extLst>
          </p:cNvPr>
          <p:cNvSpPr/>
          <p:nvPr/>
        </p:nvSpPr>
        <p:spPr>
          <a:xfrm rot="5400000">
            <a:off x="4259718" y="2792745"/>
            <a:ext cx="308007" cy="16870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16" name="Right Arrow 115">
            <a:extLst>
              <a:ext uri="{FF2B5EF4-FFF2-40B4-BE49-F238E27FC236}">
                <a16:creationId xmlns:a16="http://schemas.microsoft.com/office/drawing/2014/main" id="{2BAF6837-28C5-664F-8152-21BE8933535B}"/>
              </a:ext>
            </a:extLst>
          </p:cNvPr>
          <p:cNvSpPr/>
          <p:nvPr/>
        </p:nvSpPr>
        <p:spPr>
          <a:xfrm rot="5400000">
            <a:off x="4232094" y="3780310"/>
            <a:ext cx="379626" cy="145243"/>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17" name="Right Arrow 116">
            <a:extLst>
              <a:ext uri="{FF2B5EF4-FFF2-40B4-BE49-F238E27FC236}">
                <a16:creationId xmlns:a16="http://schemas.microsoft.com/office/drawing/2014/main" id="{E1D3433D-31A9-6D4E-ABD5-92F192875471}"/>
              </a:ext>
            </a:extLst>
          </p:cNvPr>
          <p:cNvSpPr/>
          <p:nvPr/>
        </p:nvSpPr>
        <p:spPr>
          <a:xfrm>
            <a:off x="3439475" y="3208190"/>
            <a:ext cx="572373" cy="2201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18" name="Right Arrow 117">
            <a:extLst>
              <a:ext uri="{FF2B5EF4-FFF2-40B4-BE49-F238E27FC236}">
                <a16:creationId xmlns:a16="http://schemas.microsoft.com/office/drawing/2014/main" id="{0CD98593-AB04-7B47-82C0-6BB8762E37E5}"/>
              </a:ext>
            </a:extLst>
          </p:cNvPr>
          <p:cNvSpPr/>
          <p:nvPr/>
        </p:nvSpPr>
        <p:spPr>
          <a:xfrm>
            <a:off x="3510010" y="4118174"/>
            <a:ext cx="369383" cy="2201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19" name="Inhaltsplatzhalter 2">
            <a:extLst>
              <a:ext uri="{FF2B5EF4-FFF2-40B4-BE49-F238E27FC236}">
                <a16:creationId xmlns:a16="http://schemas.microsoft.com/office/drawing/2014/main" id="{5EDA1E71-096B-3B41-BAE1-F30B94B47639}"/>
              </a:ext>
            </a:extLst>
          </p:cNvPr>
          <p:cNvSpPr txBox="1">
            <a:spLocks/>
          </p:cNvSpPr>
          <p:nvPr/>
        </p:nvSpPr>
        <p:spPr>
          <a:xfrm>
            <a:off x="6107000" y="2425081"/>
            <a:ext cx="556838" cy="163814"/>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buNone/>
            </a:pPr>
            <a:endParaRPr lang="en-US" dirty="0"/>
          </a:p>
          <a:p>
            <a:pPr marL="462280" lvl="1" indent="-285750"/>
            <a:endParaRPr lang="en-US" altLang="zh-CN" dirty="0"/>
          </a:p>
          <a:p>
            <a:pPr marL="462280" lvl="1" indent="-285750"/>
            <a:endParaRPr lang="en-US" altLang="zh-CN" dirty="0"/>
          </a:p>
          <a:p>
            <a:pPr marL="462280" lvl="1" indent="-285750"/>
            <a:endParaRPr lang="en-US" altLang="zh-CN" dirty="0"/>
          </a:p>
          <a:p>
            <a:pPr marL="285750" indent="-285750">
              <a:buFont typeface="Arial" panose="02080604020202020204" pitchFamily="34" charset="0"/>
              <a:buChar char="•"/>
            </a:pPr>
            <a:endParaRPr lang="en-US" dirty="0"/>
          </a:p>
        </p:txBody>
      </p:sp>
      <p:sp>
        <p:nvSpPr>
          <p:cNvPr id="120" name="Right Arrow 119">
            <a:extLst>
              <a:ext uri="{FF2B5EF4-FFF2-40B4-BE49-F238E27FC236}">
                <a16:creationId xmlns:a16="http://schemas.microsoft.com/office/drawing/2014/main" id="{31340498-79C4-564A-837A-90FB53907583}"/>
              </a:ext>
            </a:extLst>
          </p:cNvPr>
          <p:cNvSpPr/>
          <p:nvPr/>
        </p:nvSpPr>
        <p:spPr>
          <a:xfrm>
            <a:off x="4598122" y="2239863"/>
            <a:ext cx="782548" cy="2201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21" name="Right Arrow 120">
            <a:extLst>
              <a:ext uri="{FF2B5EF4-FFF2-40B4-BE49-F238E27FC236}">
                <a16:creationId xmlns:a16="http://schemas.microsoft.com/office/drawing/2014/main" id="{4BDFAF26-5B87-5A47-82A6-73C543CB330E}"/>
              </a:ext>
            </a:extLst>
          </p:cNvPr>
          <p:cNvSpPr/>
          <p:nvPr/>
        </p:nvSpPr>
        <p:spPr>
          <a:xfrm>
            <a:off x="4808297" y="3215539"/>
            <a:ext cx="572373" cy="2201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22" name="Right Arrow 121">
            <a:extLst>
              <a:ext uri="{FF2B5EF4-FFF2-40B4-BE49-F238E27FC236}">
                <a16:creationId xmlns:a16="http://schemas.microsoft.com/office/drawing/2014/main" id="{05723C6F-3D4B-D74D-89F9-FC65E1B6B9C0}"/>
              </a:ext>
            </a:extLst>
          </p:cNvPr>
          <p:cNvSpPr/>
          <p:nvPr/>
        </p:nvSpPr>
        <p:spPr>
          <a:xfrm>
            <a:off x="4909128" y="4157341"/>
            <a:ext cx="471542" cy="2201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23" name="Rounded Rectangle 122">
            <a:extLst>
              <a:ext uri="{FF2B5EF4-FFF2-40B4-BE49-F238E27FC236}">
                <a16:creationId xmlns:a16="http://schemas.microsoft.com/office/drawing/2014/main" id="{A4CB4213-56FA-4C49-9529-E300AB11FF5D}"/>
              </a:ext>
            </a:extLst>
          </p:cNvPr>
          <p:cNvSpPr/>
          <p:nvPr/>
        </p:nvSpPr>
        <p:spPr>
          <a:xfrm rot="5400000">
            <a:off x="4755648" y="2978541"/>
            <a:ext cx="2305324" cy="71939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3200" dirty="0"/>
              <a:t>SPVConv</a:t>
            </a:r>
          </a:p>
        </p:txBody>
      </p:sp>
      <p:sp>
        <p:nvSpPr>
          <p:cNvPr id="124" name="Right Arrow 123">
            <a:extLst>
              <a:ext uri="{FF2B5EF4-FFF2-40B4-BE49-F238E27FC236}">
                <a16:creationId xmlns:a16="http://schemas.microsoft.com/office/drawing/2014/main" id="{D2E782A2-4E66-CA4B-9338-158C3E9CCA8D}"/>
              </a:ext>
            </a:extLst>
          </p:cNvPr>
          <p:cNvSpPr/>
          <p:nvPr/>
        </p:nvSpPr>
        <p:spPr>
          <a:xfrm>
            <a:off x="2045819" y="3228174"/>
            <a:ext cx="572373" cy="2201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25" name="Right Arrow 124">
            <a:extLst>
              <a:ext uri="{FF2B5EF4-FFF2-40B4-BE49-F238E27FC236}">
                <a16:creationId xmlns:a16="http://schemas.microsoft.com/office/drawing/2014/main" id="{55A43D7C-8D7C-F545-B6FA-32D9FB538984}"/>
              </a:ext>
            </a:extLst>
          </p:cNvPr>
          <p:cNvSpPr/>
          <p:nvPr/>
        </p:nvSpPr>
        <p:spPr>
          <a:xfrm rot="2410087">
            <a:off x="1996260" y="3779303"/>
            <a:ext cx="572373" cy="2201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26" name="Right Arrow 125">
            <a:extLst>
              <a:ext uri="{FF2B5EF4-FFF2-40B4-BE49-F238E27FC236}">
                <a16:creationId xmlns:a16="http://schemas.microsoft.com/office/drawing/2014/main" id="{1A1786B7-79B2-A14D-94CF-26225FA30300}"/>
              </a:ext>
            </a:extLst>
          </p:cNvPr>
          <p:cNvSpPr/>
          <p:nvPr/>
        </p:nvSpPr>
        <p:spPr>
          <a:xfrm rot="19693106">
            <a:off x="2007819" y="2607660"/>
            <a:ext cx="572373" cy="2201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27" name="Inhaltsplatzhalter 2">
            <a:extLst>
              <a:ext uri="{FF2B5EF4-FFF2-40B4-BE49-F238E27FC236}">
                <a16:creationId xmlns:a16="http://schemas.microsoft.com/office/drawing/2014/main" id="{ED8644FE-B19D-4645-B856-8CB443F2165C}"/>
              </a:ext>
            </a:extLst>
          </p:cNvPr>
          <p:cNvSpPr txBox="1">
            <a:spLocks/>
          </p:cNvSpPr>
          <p:nvPr/>
        </p:nvSpPr>
        <p:spPr>
          <a:xfrm>
            <a:off x="3303831" y="2062085"/>
            <a:ext cx="1032929"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buNone/>
            </a:pPr>
            <a:r>
              <a:rPr lang="en-US" sz="1400" dirty="0"/>
              <a:t>Conv</a:t>
            </a:r>
          </a:p>
          <a:p>
            <a:pPr marL="462280" lvl="1" indent="-285750"/>
            <a:endParaRPr lang="en-US" altLang="zh-CN" sz="1400" dirty="0"/>
          </a:p>
          <a:p>
            <a:pPr marL="462280" lvl="1" indent="-285750"/>
            <a:endParaRPr lang="en-US" altLang="zh-CN" sz="1400" dirty="0"/>
          </a:p>
          <a:p>
            <a:pPr marL="462280" lvl="1" indent="-285750"/>
            <a:endParaRPr lang="en-US" altLang="zh-CN" sz="1400" dirty="0"/>
          </a:p>
          <a:p>
            <a:pPr marL="285750" indent="-285750">
              <a:buFont typeface="Arial" panose="02080604020202020204" pitchFamily="34" charset="0"/>
              <a:buChar char="•"/>
            </a:pPr>
            <a:endParaRPr lang="en-US" sz="1400" dirty="0"/>
          </a:p>
        </p:txBody>
      </p:sp>
      <p:sp>
        <p:nvSpPr>
          <p:cNvPr id="128" name="Inhaltsplatzhalter 2">
            <a:extLst>
              <a:ext uri="{FF2B5EF4-FFF2-40B4-BE49-F238E27FC236}">
                <a16:creationId xmlns:a16="http://schemas.microsoft.com/office/drawing/2014/main" id="{A2C9FD45-E36F-1347-B938-69EA4F00CCC7}"/>
              </a:ext>
            </a:extLst>
          </p:cNvPr>
          <p:cNvSpPr txBox="1">
            <a:spLocks/>
          </p:cNvSpPr>
          <p:nvPr/>
        </p:nvSpPr>
        <p:spPr>
          <a:xfrm>
            <a:off x="3325968" y="3040606"/>
            <a:ext cx="1032929"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buNone/>
            </a:pPr>
            <a:r>
              <a:rPr lang="en-US" sz="1400" dirty="0"/>
              <a:t>Conv</a:t>
            </a:r>
          </a:p>
          <a:p>
            <a:pPr marL="462280" lvl="1" indent="-285750"/>
            <a:endParaRPr lang="en-US" altLang="zh-CN" sz="1400" dirty="0"/>
          </a:p>
          <a:p>
            <a:pPr marL="462280" lvl="1" indent="-285750"/>
            <a:endParaRPr lang="en-US" altLang="zh-CN" sz="1400" dirty="0"/>
          </a:p>
          <a:p>
            <a:pPr marL="462280" lvl="1" indent="-285750"/>
            <a:endParaRPr lang="en-US" altLang="zh-CN" sz="1400" dirty="0"/>
          </a:p>
          <a:p>
            <a:pPr marL="285750" indent="-285750">
              <a:buFont typeface="Arial" panose="02080604020202020204" pitchFamily="34" charset="0"/>
              <a:buChar char="•"/>
            </a:pPr>
            <a:endParaRPr lang="en-US" sz="1400" dirty="0"/>
          </a:p>
        </p:txBody>
      </p:sp>
      <p:sp>
        <p:nvSpPr>
          <p:cNvPr id="129" name="Inhaltsplatzhalter 2">
            <a:extLst>
              <a:ext uri="{FF2B5EF4-FFF2-40B4-BE49-F238E27FC236}">
                <a16:creationId xmlns:a16="http://schemas.microsoft.com/office/drawing/2014/main" id="{5BA4CED3-DAFC-F940-AB32-B969689B5160}"/>
              </a:ext>
            </a:extLst>
          </p:cNvPr>
          <p:cNvSpPr txBox="1">
            <a:spLocks/>
          </p:cNvSpPr>
          <p:nvPr/>
        </p:nvSpPr>
        <p:spPr>
          <a:xfrm>
            <a:off x="3348093" y="3909645"/>
            <a:ext cx="1032929"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buNone/>
            </a:pPr>
            <a:r>
              <a:rPr lang="en-US" sz="1400" dirty="0"/>
              <a:t>Conv</a:t>
            </a:r>
          </a:p>
          <a:p>
            <a:pPr marL="462280" lvl="1" indent="-285750"/>
            <a:endParaRPr lang="en-US" altLang="zh-CN" sz="1400" dirty="0"/>
          </a:p>
          <a:p>
            <a:pPr marL="462280" lvl="1" indent="-285750"/>
            <a:endParaRPr lang="en-US" altLang="zh-CN" sz="1400" dirty="0"/>
          </a:p>
          <a:p>
            <a:pPr marL="462280" lvl="1" indent="-285750"/>
            <a:endParaRPr lang="en-US" altLang="zh-CN" sz="1400" dirty="0"/>
          </a:p>
          <a:p>
            <a:pPr marL="285750" indent="-285750">
              <a:buFont typeface="Arial" panose="02080604020202020204" pitchFamily="34" charset="0"/>
              <a:buChar char="•"/>
            </a:pPr>
            <a:endParaRPr lang="en-US" sz="1400" dirty="0"/>
          </a:p>
        </p:txBody>
      </p:sp>
      <p:sp>
        <p:nvSpPr>
          <p:cNvPr id="130" name="Inhaltsplatzhalter 2">
            <a:extLst>
              <a:ext uri="{FF2B5EF4-FFF2-40B4-BE49-F238E27FC236}">
                <a16:creationId xmlns:a16="http://schemas.microsoft.com/office/drawing/2014/main" id="{B82A7256-6375-3A41-9EAF-55F2D1D87A3E}"/>
              </a:ext>
            </a:extLst>
          </p:cNvPr>
          <p:cNvSpPr txBox="1">
            <a:spLocks/>
          </p:cNvSpPr>
          <p:nvPr/>
        </p:nvSpPr>
        <p:spPr>
          <a:xfrm>
            <a:off x="4349285" y="2731202"/>
            <a:ext cx="1032929"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buNone/>
            </a:pPr>
            <a:r>
              <a:rPr lang="en-US" dirty="0"/>
              <a:t>Conv</a:t>
            </a:r>
          </a:p>
          <a:p>
            <a:pPr marL="462280" lvl="1" indent="-285750"/>
            <a:endParaRPr lang="en-US" altLang="zh-CN" dirty="0"/>
          </a:p>
          <a:p>
            <a:pPr marL="462280" lvl="1" indent="-285750"/>
            <a:endParaRPr lang="en-US" altLang="zh-CN" dirty="0"/>
          </a:p>
          <a:p>
            <a:pPr marL="462280" lvl="1" indent="-285750"/>
            <a:endParaRPr lang="en-US" altLang="zh-CN" dirty="0"/>
          </a:p>
          <a:p>
            <a:pPr marL="285750" indent="-285750">
              <a:buFont typeface="Arial" panose="02080604020202020204" pitchFamily="34" charset="0"/>
              <a:buChar char="•"/>
            </a:pPr>
            <a:endParaRPr lang="en-US" dirty="0"/>
          </a:p>
        </p:txBody>
      </p:sp>
      <p:sp>
        <p:nvSpPr>
          <p:cNvPr id="131" name="Inhaltsplatzhalter 2">
            <a:extLst>
              <a:ext uri="{FF2B5EF4-FFF2-40B4-BE49-F238E27FC236}">
                <a16:creationId xmlns:a16="http://schemas.microsoft.com/office/drawing/2014/main" id="{2552750B-57BF-DA4B-B8FC-9A94C5D68DE0}"/>
              </a:ext>
            </a:extLst>
          </p:cNvPr>
          <p:cNvSpPr txBox="1">
            <a:spLocks/>
          </p:cNvSpPr>
          <p:nvPr/>
        </p:nvSpPr>
        <p:spPr>
          <a:xfrm>
            <a:off x="4429914" y="3695180"/>
            <a:ext cx="1032929"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buNone/>
            </a:pPr>
            <a:r>
              <a:rPr lang="en-US" dirty="0"/>
              <a:t>Conv</a:t>
            </a:r>
          </a:p>
          <a:p>
            <a:pPr marL="462280" lvl="1" indent="-285750"/>
            <a:endParaRPr lang="en-US" altLang="zh-CN" dirty="0"/>
          </a:p>
          <a:p>
            <a:pPr marL="462280" lvl="1" indent="-285750"/>
            <a:endParaRPr lang="en-US" altLang="zh-CN" dirty="0"/>
          </a:p>
          <a:p>
            <a:pPr marL="462280" lvl="1" indent="-285750"/>
            <a:endParaRPr lang="en-US" altLang="zh-CN" dirty="0"/>
          </a:p>
          <a:p>
            <a:pPr marL="285750" indent="-285750">
              <a:buFont typeface="Arial" panose="02080604020202020204" pitchFamily="34" charset="0"/>
              <a:buChar char="•"/>
            </a:pPr>
            <a:endParaRPr lang="en-US" dirty="0"/>
          </a:p>
        </p:txBody>
      </p:sp>
      <p:sp>
        <p:nvSpPr>
          <p:cNvPr id="132" name="Inhaltsplatzhalter 2">
            <a:extLst>
              <a:ext uri="{FF2B5EF4-FFF2-40B4-BE49-F238E27FC236}">
                <a16:creationId xmlns:a16="http://schemas.microsoft.com/office/drawing/2014/main" id="{C588BF4A-6271-2941-97C5-D858BE24B347}"/>
              </a:ext>
            </a:extLst>
          </p:cNvPr>
          <p:cNvSpPr txBox="1">
            <a:spLocks/>
          </p:cNvSpPr>
          <p:nvPr/>
        </p:nvSpPr>
        <p:spPr>
          <a:xfrm>
            <a:off x="4399573" y="3877187"/>
            <a:ext cx="1353774"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lgn="ctr">
              <a:buNone/>
            </a:pPr>
            <a:r>
              <a:rPr lang="en-US" sz="1000" dirty="0"/>
              <a:t>Back </a:t>
            </a:r>
          </a:p>
          <a:p>
            <a:pPr lvl="1" indent="0" algn="ctr">
              <a:buNone/>
            </a:pPr>
            <a:r>
              <a:rPr lang="en-US" sz="1000" dirty="0"/>
              <a:t>Projection</a:t>
            </a:r>
          </a:p>
        </p:txBody>
      </p:sp>
      <p:sp>
        <p:nvSpPr>
          <p:cNvPr id="133" name="Inhaltsplatzhalter 2">
            <a:extLst>
              <a:ext uri="{FF2B5EF4-FFF2-40B4-BE49-F238E27FC236}">
                <a16:creationId xmlns:a16="http://schemas.microsoft.com/office/drawing/2014/main" id="{D08923BC-3A75-2A48-94E8-B2C05E7F9CC3}"/>
              </a:ext>
            </a:extLst>
          </p:cNvPr>
          <p:cNvSpPr txBox="1">
            <a:spLocks/>
          </p:cNvSpPr>
          <p:nvPr/>
        </p:nvSpPr>
        <p:spPr>
          <a:xfrm>
            <a:off x="4368294" y="2922772"/>
            <a:ext cx="1353774"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lgn="ctr">
              <a:buNone/>
            </a:pPr>
            <a:r>
              <a:rPr lang="en-US" sz="1000" dirty="0"/>
              <a:t>Back </a:t>
            </a:r>
          </a:p>
          <a:p>
            <a:pPr lvl="1" indent="0" algn="ctr">
              <a:buNone/>
            </a:pPr>
            <a:r>
              <a:rPr lang="en-US" sz="1000" dirty="0"/>
              <a:t>Projection</a:t>
            </a:r>
          </a:p>
        </p:txBody>
      </p:sp>
      <p:sp>
        <p:nvSpPr>
          <p:cNvPr id="134" name="Inhaltsplatzhalter 2">
            <a:extLst>
              <a:ext uri="{FF2B5EF4-FFF2-40B4-BE49-F238E27FC236}">
                <a16:creationId xmlns:a16="http://schemas.microsoft.com/office/drawing/2014/main" id="{6339023A-8FB9-084F-813D-96B5272EF49A}"/>
              </a:ext>
            </a:extLst>
          </p:cNvPr>
          <p:cNvSpPr txBox="1">
            <a:spLocks/>
          </p:cNvSpPr>
          <p:nvPr/>
        </p:nvSpPr>
        <p:spPr>
          <a:xfrm>
            <a:off x="4357066" y="1945180"/>
            <a:ext cx="1353774"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lgn="ctr">
              <a:buNone/>
            </a:pPr>
            <a:r>
              <a:rPr lang="en-US" sz="1000" dirty="0"/>
              <a:t>Back </a:t>
            </a:r>
          </a:p>
          <a:p>
            <a:pPr lvl="1" indent="0" algn="ctr">
              <a:buNone/>
            </a:pPr>
            <a:r>
              <a:rPr lang="en-US" sz="1000" dirty="0"/>
              <a:t>Projection</a:t>
            </a:r>
          </a:p>
        </p:txBody>
      </p:sp>
      <p:sp>
        <p:nvSpPr>
          <p:cNvPr id="135" name="Right Arrow 134">
            <a:extLst>
              <a:ext uri="{FF2B5EF4-FFF2-40B4-BE49-F238E27FC236}">
                <a16:creationId xmlns:a16="http://schemas.microsoft.com/office/drawing/2014/main" id="{22B20ACD-DAA1-DA43-A0CF-F3AF84EFABF0}"/>
              </a:ext>
            </a:extLst>
          </p:cNvPr>
          <p:cNvSpPr/>
          <p:nvPr/>
        </p:nvSpPr>
        <p:spPr>
          <a:xfrm>
            <a:off x="6420917" y="2220240"/>
            <a:ext cx="782548" cy="2201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36" name="Rounded Rectangle 135">
            <a:extLst>
              <a:ext uri="{FF2B5EF4-FFF2-40B4-BE49-F238E27FC236}">
                <a16:creationId xmlns:a16="http://schemas.microsoft.com/office/drawing/2014/main" id="{7F90999C-7FEF-3F46-96E1-C0C5C3361BAC}"/>
              </a:ext>
            </a:extLst>
          </p:cNvPr>
          <p:cNvSpPr/>
          <p:nvPr/>
        </p:nvSpPr>
        <p:spPr>
          <a:xfrm>
            <a:off x="7290119" y="1975345"/>
            <a:ext cx="896238" cy="6018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1200" dirty="0"/>
              <a:t>Fusion </a:t>
            </a:r>
          </a:p>
          <a:p>
            <a:pPr algn="ctr">
              <a:lnSpc>
                <a:spcPct val="114000"/>
              </a:lnSpc>
            </a:pPr>
            <a:r>
              <a:rPr lang="en-CN" sz="1200" dirty="0"/>
              <a:t>Module</a:t>
            </a:r>
          </a:p>
        </p:txBody>
      </p:sp>
      <p:sp>
        <p:nvSpPr>
          <p:cNvPr id="137" name="Right Arrow 136">
            <a:extLst>
              <a:ext uri="{FF2B5EF4-FFF2-40B4-BE49-F238E27FC236}">
                <a16:creationId xmlns:a16="http://schemas.microsoft.com/office/drawing/2014/main" id="{EACC3E71-7377-144D-A1DF-4F3D42231BD7}"/>
              </a:ext>
            </a:extLst>
          </p:cNvPr>
          <p:cNvSpPr/>
          <p:nvPr/>
        </p:nvSpPr>
        <p:spPr>
          <a:xfrm>
            <a:off x="6420980" y="3195491"/>
            <a:ext cx="782548" cy="2201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38" name="Right Arrow 137">
            <a:extLst>
              <a:ext uri="{FF2B5EF4-FFF2-40B4-BE49-F238E27FC236}">
                <a16:creationId xmlns:a16="http://schemas.microsoft.com/office/drawing/2014/main" id="{65213392-152F-FC48-8E99-640FAF31CB2F}"/>
              </a:ext>
            </a:extLst>
          </p:cNvPr>
          <p:cNvSpPr/>
          <p:nvPr/>
        </p:nvSpPr>
        <p:spPr>
          <a:xfrm>
            <a:off x="6419559" y="4118868"/>
            <a:ext cx="782548" cy="2201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39" name="Rounded Rectangle 138">
            <a:extLst>
              <a:ext uri="{FF2B5EF4-FFF2-40B4-BE49-F238E27FC236}">
                <a16:creationId xmlns:a16="http://schemas.microsoft.com/office/drawing/2014/main" id="{8C2466C9-7BBA-C742-BA68-0946EC138CE5}"/>
              </a:ext>
            </a:extLst>
          </p:cNvPr>
          <p:cNvSpPr/>
          <p:nvPr/>
        </p:nvSpPr>
        <p:spPr>
          <a:xfrm>
            <a:off x="7290119" y="2951820"/>
            <a:ext cx="896238" cy="6018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1200" dirty="0"/>
              <a:t>Fusion </a:t>
            </a:r>
          </a:p>
          <a:p>
            <a:pPr algn="ctr">
              <a:lnSpc>
                <a:spcPct val="114000"/>
              </a:lnSpc>
            </a:pPr>
            <a:r>
              <a:rPr lang="en-CN" sz="1200" dirty="0"/>
              <a:t>Module</a:t>
            </a:r>
          </a:p>
        </p:txBody>
      </p:sp>
      <p:sp>
        <p:nvSpPr>
          <p:cNvPr id="140" name="Rounded Rectangle 139">
            <a:extLst>
              <a:ext uri="{FF2B5EF4-FFF2-40B4-BE49-F238E27FC236}">
                <a16:creationId xmlns:a16="http://schemas.microsoft.com/office/drawing/2014/main" id="{CB815594-C85B-804F-BE68-F18ED8615860}"/>
              </a:ext>
            </a:extLst>
          </p:cNvPr>
          <p:cNvSpPr/>
          <p:nvPr/>
        </p:nvSpPr>
        <p:spPr>
          <a:xfrm>
            <a:off x="7290119" y="3909645"/>
            <a:ext cx="896238" cy="6018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1200" dirty="0"/>
              <a:t>Fusion </a:t>
            </a:r>
          </a:p>
          <a:p>
            <a:pPr algn="ctr">
              <a:lnSpc>
                <a:spcPct val="114000"/>
              </a:lnSpc>
            </a:pPr>
            <a:r>
              <a:rPr lang="en-CN" sz="1200" dirty="0"/>
              <a:t>Module</a:t>
            </a:r>
          </a:p>
        </p:txBody>
      </p:sp>
      <p:sp>
        <p:nvSpPr>
          <p:cNvPr id="141" name="Right Arrow 140">
            <a:extLst>
              <a:ext uri="{FF2B5EF4-FFF2-40B4-BE49-F238E27FC236}">
                <a16:creationId xmlns:a16="http://schemas.microsoft.com/office/drawing/2014/main" id="{1D751349-54C0-754F-A285-266570AF3B27}"/>
              </a:ext>
            </a:extLst>
          </p:cNvPr>
          <p:cNvSpPr/>
          <p:nvPr/>
        </p:nvSpPr>
        <p:spPr>
          <a:xfrm rot="5400000">
            <a:off x="7613431" y="2711309"/>
            <a:ext cx="308007" cy="16870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42" name="Right Arrow 141">
            <a:extLst>
              <a:ext uri="{FF2B5EF4-FFF2-40B4-BE49-F238E27FC236}">
                <a16:creationId xmlns:a16="http://schemas.microsoft.com/office/drawing/2014/main" id="{CF7386B3-BE35-764E-A8B2-2A86143D685E}"/>
              </a:ext>
            </a:extLst>
          </p:cNvPr>
          <p:cNvSpPr/>
          <p:nvPr/>
        </p:nvSpPr>
        <p:spPr>
          <a:xfrm rot="5400000">
            <a:off x="7613431" y="3671289"/>
            <a:ext cx="308007" cy="16870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43" name="Right Arrow 142">
            <a:extLst>
              <a:ext uri="{FF2B5EF4-FFF2-40B4-BE49-F238E27FC236}">
                <a16:creationId xmlns:a16="http://schemas.microsoft.com/office/drawing/2014/main" id="{58964260-1928-AA48-9E9B-01AABE749094}"/>
              </a:ext>
            </a:extLst>
          </p:cNvPr>
          <p:cNvSpPr/>
          <p:nvPr/>
        </p:nvSpPr>
        <p:spPr>
          <a:xfrm rot="5400000">
            <a:off x="7548165" y="4705592"/>
            <a:ext cx="438538" cy="229958"/>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144" name="Inhaltsplatzhalter 2">
            <a:extLst>
              <a:ext uri="{FF2B5EF4-FFF2-40B4-BE49-F238E27FC236}">
                <a16:creationId xmlns:a16="http://schemas.microsoft.com/office/drawing/2014/main" id="{96A42F33-3262-8246-9F76-8C264E5F8054}"/>
              </a:ext>
            </a:extLst>
          </p:cNvPr>
          <p:cNvSpPr txBox="1">
            <a:spLocks/>
          </p:cNvSpPr>
          <p:nvPr/>
        </p:nvSpPr>
        <p:spPr>
          <a:xfrm>
            <a:off x="-350101" y="4107621"/>
            <a:ext cx="1353774"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lgn="ctr">
              <a:buNone/>
            </a:pPr>
            <a:r>
              <a:rPr lang="en-US" sz="1000" dirty="0"/>
              <a:t>RGB images</a:t>
            </a:r>
          </a:p>
        </p:txBody>
      </p:sp>
      <p:sp>
        <p:nvSpPr>
          <p:cNvPr id="145" name="Inhaltsplatzhalter 2">
            <a:extLst>
              <a:ext uri="{FF2B5EF4-FFF2-40B4-BE49-F238E27FC236}">
                <a16:creationId xmlns:a16="http://schemas.microsoft.com/office/drawing/2014/main" id="{09793D82-27F9-A747-8DD1-8B9F837A878E}"/>
              </a:ext>
            </a:extLst>
          </p:cNvPr>
          <p:cNvSpPr txBox="1">
            <a:spLocks/>
          </p:cNvSpPr>
          <p:nvPr/>
        </p:nvSpPr>
        <p:spPr>
          <a:xfrm>
            <a:off x="7090547" y="6188837"/>
            <a:ext cx="1353774"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lgn="ctr">
              <a:buNone/>
            </a:pPr>
            <a:r>
              <a:rPr lang="en-US" altLang="zh-CN" sz="1000" dirty="0"/>
              <a:t>Output</a:t>
            </a:r>
            <a:r>
              <a:rPr lang="zh-CN" altLang="en-US" sz="1000" dirty="0"/>
              <a:t> </a:t>
            </a:r>
            <a:r>
              <a:rPr lang="en-US" altLang="zh-CN" sz="1000" dirty="0"/>
              <a:t>Scene</a:t>
            </a:r>
            <a:endParaRPr lang="en-US" sz="1000" dirty="0"/>
          </a:p>
        </p:txBody>
      </p:sp>
      <p:pic>
        <p:nvPicPr>
          <p:cNvPr id="146" name="Picture 145">
            <a:extLst>
              <a:ext uri="{FF2B5EF4-FFF2-40B4-BE49-F238E27FC236}">
                <a16:creationId xmlns:a16="http://schemas.microsoft.com/office/drawing/2014/main" id="{9964744F-B840-154D-A833-E90E50EDBC68}"/>
              </a:ext>
            </a:extLst>
          </p:cNvPr>
          <p:cNvPicPr>
            <a:picLocks noChangeAspect="1"/>
          </p:cNvPicPr>
          <p:nvPr/>
        </p:nvPicPr>
        <p:blipFill>
          <a:blip r:embed="rId7"/>
          <a:stretch>
            <a:fillRect/>
          </a:stretch>
        </p:blipFill>
        <p:spPr>
          <a:xfrm>
            <a:off x="7290119" y="5033892"/>
            <a:ext cx="976564" cy="1027834"/>
          </a:xfrm>
          <a:prstGeom prst="rect">
            <a:avLst/>
          </a:prstGeom>
        </p:spPr>
      </p:pic>
      <p:sp>
        <p:nvSpPr>
          <p:cNvPr id="147" name="Inhaltsplatzhalter 2">
            <a:extLst>
              <a:ext uri="{FF2B5EF4-FFF2-40B4-BE49-F238E27FC236}">
                <a16:creationId xmlns:a16="http://schemas.microsoft.com/office/drawing/2014/main" id="{2454E34E-9419-8D43-A71B-D2A80AD53321}"/>
              </a:ext>
            </a:extLst>
          </p:cNvPr>
          <p:cNvSpPr txBox="1">
            <a:spLocks/>
          </p:cNvSpPr>
          <p:nvPr/>
        </p:nvSpPr>
        <p:spPr>
          <a:xfrm>
            <a:off x="8260779" y="1941528"/>
            <a:ext cx="1032929"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buNone/>
            </a:pPr>
            <a:r>
              <a:rPr lang="en-US" dirty="0"/>
              <a:t>Coarse</a:t>
            </a:r>
          </a:p>
          <a:p>
            <a:pPr marL="462280" lvl="1" indent="-285750"/>
            <a:endParaRPr lang="en-US" altLang="zh-CN" dirty="0"/>
          </a:p>
          <a:p>
            <a:pPr marL="462280" lvl="1" indent="-285750"/>
            <a:endParaRPr lang="en-US" altLang="zh-CN" dirty="0"/>
          </a:p>
          <a:p>
            <a:pPr marL="462280" lvl="1" indent="-285750"/>
            <a:endParaRPr lang="en-US" altLang="zh-CN" dirty="0"/>
          </a:p>
          <a:p>
            <a:pPr marL="285750" indent="-285750">
              <a:buFont typeface="Arial" panose="02080604020202020204" pitchFamily="34" charset="0"/>
              <a:buChar char="•"/>
            </a:pPr>
            <a:endParaRPr lang="en-US" dirty="0"/>
          </a:p>
        </p:txBody>
      </p:sp>
      <p:sp>
        <p:nvSpPr>
          <p:cNvPr id="148" name="Inhaltsplatzhalter 2">
            <a:extLst>
              <a:ext uri="{FF2B5EF4-FFF2-40B4-BE49-F238E27FC236}">
                <a16:creationId xmlns:a16="http://schemas.microsoft.com/office/drawing/2014/main" id="{5D2DC888-71A6-9C41-867C-AFD468429B56}"/>
              </a:ext>
            </a:extLst>
          </p:cNvPr>
          <p:cNvSpPr txBox="1">
            <a:spLocks/>
          </p:cNvSpPr>
          <p:nvPr/>
        </p:nvSpPr>
        <p:spPr>
          <a:xfrm>
            <a:off x="8316665" y="4842246"/>
            <a:ext cx="1032929" cy="305479"/>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lvl="1" indent="0">
              <a:buNone/>
            </a:pPr>
            <a:r>
              <a:rPr lang="en-US" dirty="0"/>
              <a:t>Fine</a:t>
            </a:r>
          </a:p>
        </p:txBody>
      </p:sp>
      <p:sp>
        <p:nvSpPr>
          <p:cNvPr id="149" name="Right Arrow 148">
            <a:extLst>
              <a:ext uri="{FF2B5EF4-FFF2-40B4-BE49-F238E27FC236}">
                <a16:creationId xmlns:a16="http://schemas.microsoft.com/office/drawing/2014/main" id="{1FE56DE4-9DD0-614F-B7F4-581D7C87A24A}"/>
              </a:ext>
            </a:extLst>
          </p:cNvPr>
          <p:cNvSpPr/>
          <p:nvPr/>
        </p:nvSpPr>
        <p:spPr>
          <a:xfrm rot="5400000">
            <a:off x="7560732" y="3300394"/>
            <a:ext cx="2288869" cy="312947"/>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Tree>
    <p:extLst>
      <p:ext uri="{BB962C8B-B14F-4D97-AF65-F5344CB8AC3E}">
        <p14:creationId xmlns:p14="http://schemas.microsoft.com/office/powerpoint/2010/main" val="2273934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19090" y="994334"/>
            <a:ext cx="8508999" cy="410210"/>
          </a:xfrm>
        </p:spPr>
        <p:txBody>
          <a:bodyPr/>
          <a:lstStyle/>
          <a:p>
            <a:r>
              <a:rPr lang="en-US" altLang="de-DE" dirty="0"/>
              <a:t>Proposed Method</a:t>
            </a:r>
          </a:p>
        </p:txBody>
      </p:sp>
      <p:sp>
        <p:nvSpPr>
          <p:cNvPr id="8" name="Inhaltsplatzhalter 2"/>
          <p:cNvSpPr>
            <a:spLocks noGrp="1"/>
          </p:cNvSpPr>
          <p:nvPr>
            <p:ph idx="10"/>
          </p:nvPr>
        </p:nvSpPr>
        <p:spPr>
          <a:xfrm>
            <a:off x="548972" y="1606077"/>
            <a:ext cx="3937371" cy="517350"/>
          </a:xfrm>
        </p:spPr>
        <p:txBody>
          <a:bodyPr/>
          <a:lstStyle/>
          <a:p>
            <a:pPr marL="285750" indent="-285750">
              <a:lnSpc>
                <a:spcPct val="150000"/>
              </a:lnSpc>
              <a:buFont typeface="Arial" panose="02080604020202020204" pitchFamily="34" charset="0"/>
              <a:buChar char="•"/>
            </a:pPr>
            <a:r>
              <a:rPr lang="en-US" sz="2000" dirty="0"/>
              <a:t>Swin Transformer Backbone</a:t>
            </a:r>
            <a:endParaRPr lang="en-US" dirty="0"/>
          </a:p>
          <a:p>
            <a:pPr marL="462280" lvl="1" indent="-285750">
              <a:buFont typeface="Arial" panose="02080604020202020204" pitchFamily="34" charset="0"/>
              <a:buChar char="•"/>
            </a:pPr>
            <a:endParaRPr lang="en-US" dirty="0"/>
          </a:p>
          <a:p>
            <a:pPr marL="462280" lvl="1" indent="-285750">
              <a:buFont typeface="Arial" panose="02080604020202020204" pitchFamily="34" charset="0"/>
              <a:buChar char="•"/>
            </a:pPr>
            <a:endParaRPr lang="en-US" altLang="zh-CN" dirty="0"/>
          </a:p>
          <a:p>
            <a:pPr marL="462280" lvl="1" indent="-285750">
              <a:buFont typeface="Arial" panose="02080604020202020204" pitchFamily="34" charset="0"/>
              <a:buChar char="•"/>
            </a:pPr>
            <a:endParaRPr lang="en-US" altLang="zh-CN" dirty="0"/>
          </a:p>
          <a:p>
            <a:pPr marL="462280" lvl="1" indent="-285750">
              <a:buFont typeface="Arial" panose="02080604020202020204" pitchFamily="34" charset="0"/>
              <a:buChar char="•"/>
            </a:pPr>
            <a:endParaRPr lang="en-US" altLang="zh-CN" dirty="0"/>
          </a:p>
          <a:p>
            <a:pPr marL="285750" indent="-285750">
              <a:buFont typeface="Arial" panose="02080604020202020204" pitchFamily="34" charset="0"/>
              <a:buChar char="•"/>
            </a:pPr>
            <a:endParaRPr lang="en-US" dirty="0"/>
          </a:p>
        </p:txBody>
      </p:sp>
      <p:pic>
        <p:nvPicPr>
          <p:cNvPr id="11" name="图片 3">
            <a:extLst>
              <a:ext uri="{FF2B5EF4-FFF2-40B4-BE49-F238E27FC236}">
                <a16:creationId xmlns:a16="http://schemas.microsoft.com/office/drawing/2014/main" id="{AD2F560D-2C2D-FB43-B36E-E5D32DBE1E27}"/>
              </a:ext>
            </a:extLst>
          </p:cNvPr>
          <p:cNvPicPr>
            <a:picLocks noChangeAspect="1"/>
          </p:cNvPicPr>
          <p:nvPr/>
        </p:nvPicPr>
        <p:blipFill>
          <a:blip r:embed="rId3"/>
          <a:stretch>
            <a:fillRect/>
          </a:stretch>
        </p:blipFill>
        <p:spPr>
          <a:xfrm>
            <a:off x="548972" y="3217743"/>
            <a:ext cx="772478" cy="2557699"/>
          </a:xfrm>
          <a:prstGeom prst="rect">
            <a:avLst/>
          </a:prstGeom>
        </p:spPr>
      </p:pic>
      <p:sp>
        <p:nvSpPr>
          <p:cNvPr id="2" name="Rounded Rectangle 1">
            <a:extLst>
              <a:ext uri="{FF2B5EF4-FFF2-40B4-BE49-F238E27FC236}">
                <a16:creationId xmlns:a16="http://schemas.microsoft.com/office/drawing/2014/main" id="{A9DE19A9-CC2E-B249-A3A0-D01478728ACE}"/>
              </a:ext>
            </a:extLst>
          </p:cNvPr>
          <p:cNvSpPr/>
          <p:nvPr/>
        </p:nvSpPr>
        <p:spPr>
          <a:xfrm rot="16200000">
            <a:off x="1048216" y="4468931"/>
            <a:ext cx="1306027" cy="2623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1100" dirty="0"/>
              <a:t>Patch  Partition</a:t>
            </a:r>
          </a:p>
        </p:txBody>
      </p:sp>
      <p:sp>
        <p:nvSpPr>
          <p:cNvPr id="14" name="Rounded Rectangle 13">
            <a:extLst>
              <a:ext uri="{FF2B5EF4-FFF2-40B4-BE49-F238E27FC236}">
                <a16:creationId xmlns:a16="http://schemas.microsoft.com/office/drawing/2014/main" id="{00ABD9E7-26BC-344D-A6B6-36B03FCB0A00}"/>
              </a:ext>
            </a:extLst>
          </p:cNvPr>
          <p:cNvSpPr/>
          <p:nvPr/>
        </p:nvSpPr>
        <p:spPr>
          <a:xfrm rot="16200000">
            <a:off x="1508110" y="4476931"/>
            <a:ext cx="1306028" cy="2623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1050" dirty="0"/>
              <a:t>Linaer Embedding</a:t>
            </a:r>
          </a:p>
        </p:txBody>
      </p:sp>
      <p:sp>
        <p:nvSpPr>
          <p:cNvPr id="15" name="Rounded Rectangle 14">
            <a:extLst>
              <a:ext uri="{FF2B5EF4-FFF2-40B4-BE49-F238E27FC236}">
                <a16:creationId xmlns:a16="http://schemas.microsoft.com/office/drawing/2014/main" id="{3A797863-DE17-5B48-A25F-B2D3859C7344}"/>
              </a:ext>
            </a:extLst>
          </p:cNvPr>
          <p:cNvSpPr/>
          <p:nvPr/>
        </p:nvSpPr>
        <p:spPr>
          <a:xfrm>
            <a:off x="2484210" y="4106030"/>
            <a:ext cx="1378163" cy="98814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1400" dirty="0"/>
              <a:t>Swin</a:t>
            </a:r>
          </a:p>
          <a:p>
            <a:pPr algn="ctr">
              <a:lnSpc>
                <a:spcPct val="114000"/>
              </a:lnSpc>
            </a:pPr>
            <a:r>
              <a:rPr lang="en-CN" sz="1400" dirty="0"/>
              <a:t>Transformer</a:t>
            </a:r>
          </a:p>
          <a:p>
            <a:pPr algn="ctr">
              <a:lnSpc>
                <a:spcPct val="114000"/>
              </a:lnSpc>
            </a:pPr>
            <a:r>
              <a:rPr lang="en-CN" sz="1400" dirty="0"/>
              <a:t>Block</a:t>
            </a:r>
          </a:p>
        </p:txBody>
      </p:sp>
      <p:sp>
        <p:nvSpPr>
          <p:cNvPr id="17" name="Rounded Rectangle 16">
            <a:extLst>
              <a:ext uri="{FF2B5EF4-FFF2-40B4-BE49-F238E27FC236}">
                <a16:creationId xmlns:a16="http://schemas.microsoft.com/office/drawing/2014/main" id="{DE3448A3-243D-F14B-B054-90CC673C09C0}"/>
              </a:ext>
            </a:extLst>
          </p:cNvPr>
          <p:cNvSpPr/>
          <p:nvPr/>
        </p:nvSpPr>
        <p:spPr>
          <a:xfrm rot="16200000">
            <a:off x="3564375" y="4476932"/>
            <a:ext cx="1306030" cy="2623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1050" dirty="0"/>
              <a:t>Linaer Embedding</a:t>
            </a:r>
          </a:p>
        </p:txBody>
      </p:sp>
      <p:sp>
        <p:nvSpPr>
          <p:cNvPr id="18" name="Rounded Rectangle 17">
            <a:extLst>
              <a:ext uri="{FF2B5EF4-FFF2-40B4-BE49-F238E27FC236}">
                <a16:creationId xmlns:a16="http://schemas.microsoft.com/office/drawing/2014/main" id="{36A94260-0B41-8C4C-AFF5-62D830858B32}"/>
              </a:ext>
            </a:extLst>
          </p:cNvPr>
          <p:cNvSpPr/>
          <p:nvPr/>
        </p:nvSpPr>
        <p:spPr>
          <a:xfrm>
            <a:off x="4572407" y="4106029"/>
            <a:ext cx="1378163" cy="98814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1400" dirty="0"/>
              <a:t>Swin</a:t>
            </a:r>
          </a:p>
          <a:p>
            <a:pPr algn="ctr">
              <a:lnSpc>
                <a:spcPct val="114000"/>
              </a:lnSpc>
            </a:pPr>
            <a:r>
              <a:rPr lang="en-CN" sz="1400" dirty="0"/>
              <a:t>Transformer</a:t>
            </a:r>
          </a:p>
          <a:p>
            <a:pPr algn="ctr">
              <a:lnSpc>
                <a:spcPct val="114000"/>
              </a:lnSpc>
            </a:pPr>
            <a:r>
              <a:rPr lang="en-CN" sz="1400" dirty="0"/>
              <a:t>Block</a:t>
            </a:r>
          </a:p>
        </p:txBody>
      </p:sp>
      <p:sp>
        <p:nvSpPr>
          <p:cNvPr id="21" name="Rounded Rectangle 20">
            <a:extLst>
              <a:ext uri="{FF2B5EF4-FFF2-40B4-BE49-F238E27FC236}">
                <a16:creationId xmlns:a16="http://schemas.microsoft.com/office/drawing/2014/main" id="{E52D8F01-FD85-4240-BB65-119600F112FC}"/>
              </a:ext>
            </a:extLst>
          </p:cNvPr>
          <p:cNvSpPr/>
          <p:nvPr/>
        </p:nvSpPr>
        <p:spPr>
          <a:xfrm rot="16200000">
            <a:off x="5665415" y="4468925"/>
            <a:ext cx="1306030" cy="2623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1050" dirty="0"/>
              <a:t>Linaer Embedding</a:t>
            </a:r>
          </a:p>
        </p:txBody>
      </p:sp>
      <p:sp>
        <p:nvSpPr>
          <p:cNvPr id="22" name="Rounded Rectangle 21">
            <a:extLst>
              <a:ext uri="{FF2B5EF4-FFF2-40B4-BE49-F238E27FC236}">
                <a16:creationId xmlns:a16="http://schemas.microsoft.com/office/drawing/2014/main" id="{0A36B7D8-F0FD-304F-9B5C-B7534AC3D6B4}"/>
              </a:ext>
            </a:extLst>
          </p:cNvPr>
          <p:cNvSpPr/>
          <p:nvPr/>
        </p:nvSpPr>
        <p:spPr>
          <a:xfrm>
            <a:off x="6692992" y="4106027"/>
            <a:ext cx="1378163" cy="98814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r>
              <a:rPr lang="en-CN" sz="1400" dirty="0"/>
              <a:t>Swin</a:t>
            </a:r>
          </a:p>
          <a:p>
            <a:pPr algn="ctr">
              <a:lnSpc>
                <a:spcPct val="114000"/>
              </a:lnSpc>
            </a:pPr>
            <a:r>
              <a:rPr lang="en-CN" sz="1400" dirty="0"/>
              <a:t>Transformer</a:t>
            </a:r>
          </a:p>
          <a:p>
            <a:pPr algn="ctr">
              <a:lnSpc>
                <a:spcPct val="114000"/>
              </a:lnSpc>
            </a:pPr>
            <a:r>
              <a:rPr lang="en-CN" sz="1400" dirty="0"/>
              <a:t>Block</a:t>
            </a:r>
          </a:p>
        </p:txBody>
      </p:sp>
      <p:sp>
        <p:nvSpPr>
          <p:cNvPr id="23" name="Right Arrow 22">
            <a:extLst>
              <a:ext uri="{FF2B5EF4-FFF2-40B4-BE49-F238E27FC236}">
                <a16:creationId xmlns:a16="http://schemas.microsoft.com/office/drawing/2014/main" id="{51890F62-C65E-B84E-B7EB-AD0D8A78EBF8}"/>
              </a:ext>
            </a:extLst>
          </p:cNvPr>
          <p:cNvSpPr/>
          <p:nvPr/>
        </p:nvSpPr>
        <p:spPr>
          <a:xfrm>
            <a:off x="1366514" y="4488589"/>
            <a:ext cx="183186" cy="1115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24" name="Right Arrow 23">
            <a:extLst>
              <a:ext uri="{FF2B5EF4-FFF2-40B4-BE49-F238E27FC236}">
                <a16:creationId xmlns:a16="http://schemas.microsoft.com/office/drawing/2014/main" id="{E963B715-051B-264A-BD36-D83D0572DAAF}"/>
              </a:ext>
            </a:extLst>
          </p:cNvPr>
          <p:cNvSpPr/>
          <p:nvPr/>
        </p:nvSpPr>
        <p:spPr>
          <a:xfrm>
            <a:off x="1844533" y="4488589"/>
            <a:ext cx="183186" cy="1115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25" name="Right Arrow 24">
            <a:extLst>
              <a:ext uri="{FF2B5EF4-FFF2-40B4-BE49-F238E27FC236}">
                <a16:creationId xmlns:a16="http://schemas.microsoft.com/office/drawing/2014/main" id="{1F726654-99A0-9A49-B45C-A15C36AD66D0}"/>
              </a:ext>
            </a:extLst>
          </p:cNvPr>
          <p:cNvSpPr/>
          <p:nvPr/>
        </p:nvSpPr>
        <p:spPr>
          <a:xfrm>
            <a:off x="2306052" y="4488589"/>
            <a:ext cx="183186" cy="1115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26" name="Right Arrow 25">
            <a:extLst>
              <a:ext uri="{FF2B5EF4-FFF2-40B4-BE49-F238E27FC236}">
                <a16:creationId xmlns:a16="http://schemas.microsoft.com/office/drawing/2014/main" id="{71A399B5-1845-6346-B690-FCBE8AB938F2}"/>
              </a:ext>
            </a:extLst>
          </p:cNvPr>
          <p:cNvSpPr/>
          <p:nvPr/>
        </p:nvSpPr>
        <p:spPr>
          <a:xfrm>
            <a:off x="3896689" y="4488588"/>
            <a:ext cx="183186" cy="1115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27" name="Right Arrow 26">
            <a:extLst>
              <a:ext uri="{FF2B5EF4-FFF2-40B4-BE49-F238E27FC236}">
                <a16:creationId xmlns:a16="http://schemas.microsoft.com/office/drawing/2014/main" id="{E72A0E16-ACA8-B146-B006-C9283A161F9A}"/>
              </a:ext>
            </a:extLst>
          </p:cNvPr>
          <p:cNvSpPr/>
          <p:nvPr/>
        </p:nvSpPr>
        <p:spPr>
          <a:xfrm>
            <a:off x="4369847" y="4488588"/>
            <a:ext cx="183186" cy="1115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28" name="Right Arrow 27">
            <a:extLst>
              <a:ext uri="{FF2B5EF4-FFF2-40B4-BE49-F238E27FC236}">
                <a16:creationId xmlns:a16="http://schemas.microsoft.com/office/drawing/2014/main" id="{FA511B77-DC5C-B340-B900-7330BBA72424}"/>
              </a:ext>
            </a:extLst>
          </p:cNvPr>
          <p:cNvSpPr/>
          <p:nvPr/>
        </p:nvSpPr>
        <p:spPr>
          <a:xfrm>
            <a:off x="5977320" y="4496593"/>
            <a:ext cx="183186" cy="1115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29" name="Right Arrow 28">
            <a:extLst>
              <a:ext uri="{FF2B5EF4-FFF2-40B4-BE49-F238E27FC236}">
                <a16:creationId xmlns:a16="http://schemas.microsoft.com/office/drawing/2014/main" id="{1D604623-DA57-1049-8316-DBD41B6EFF1A}"/>
              </a:ext>
            </a:extLst>
          </p:cNvPr>
          <p:cNvSpPr/>
          <p:nvPr/>
        </p:nvSpPr>
        <p:spPr>
          <a:xfrm>
            <a:off x="6484513" y="4496593"/>
            <a:ext cx="183186" cy="1115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32" name="TextBox 31">
            <a:extLst>
              <a:ext uri="{FF2B5EF4-FFF2-40B4-BE49-F238E27FC236}">
                <a16:creationId xmlns:a16="http://schemas.microsoft.com/office/drawing/2014/main" id="{50394DEC-DEF2-7349-BE5B-5068F5E7CC1F}"/>
              </a:ext>
            </a:extLst>
          </p:cNvPr>
          <p:cNvSpPr txBox="1"/>
          <p:nvPr/>
        </p:nvSpPr>
        <p:spPr>
          <a:xfrm>
            <a:off x="3048090" y="4869107"/>
            <a:ext cx="814283" cy="225062"/>
          </a:xfrm>
          <a:prstGeom prst="rect">
            <a:avLst/>
          </a:prstGeom>
          <a:noFill/>
        </p:spPr>
        <p:txBody>
          <a:bodyPr wrap="square" lIns="0" tIns="0" rIns="0" bIns="0" rtlCol="0">
            <a:spAutoFit/>
          </a:bodyPr>
          <a:lstStyle/>
          <a:p>
            <a:pPr>
              <a:lnSpc>
                <a:spcPct val="114000"/>
              </a:lnSpc>
            </a:pPr>
            <a:r>
              <a:rPr lang="en-US" sz="1400" dirty="0">
                <a:latin typeface="+mn-lt"/>
              </a:rPr>
              <a:t>x</a:t>
            </a:r>
            <a:r>
              <a:rPr lang="en-CN" sz="1400" dirty="0">
                <a:latin typeface="+mn-lt"/>
              </a:rPr>
              <a:t> 2</a:t>
            </a:r>
          </a:p>
        </p:txBody>
      </p:sp>
      <p:sp>
        <p:nvSpPr>
          <p:cNvPr id="33" name="TextBox 32">
            <a:extLst>
              <a:ext uri="{FF2B5EF4-FFF2-40B4-BE49-F238E27FC236}">
                <a16:creationId xmlns:a16="http://schemas.microsoft.com/office/drawing/2014/main" id="{34416665-6C0B-B944-B3D8-397966F477F1}"/>
              </a:ext>
            </a:extLst>
          </p:cNvPr>
          <p:cNvSpPr txBox="1"/>
          <p:nvPr/>
        </p:nvSpPr>
        <p:spPr>
          <a:xfrm>
            <a:off x="5139526" y="4869107"/>
            <a:ext cx="814283" cy="225062"/>
          </a:xfrm>
          <a:prstGeom prst="rect">
            <a:avLst/>
          </a:prstGeom>
          <a:noFill/>
        </p:spPr>
        <p:txBody>
          <a:bodyPr wrap="square" lIns="0" tIns="0" rIns="0" bIns="0" rtlCol="0">
            <a:spAutoFit/>
          </a:bodyPr>
          <a:lstStyle/>
          <a:p>
            <a:pPr>
              <a:lnSpc>
                <a:spcPct val="114000"/>
              </a:lnSpc>
            </a:pPr>
            <a:r>
              <a:rPr lang="en-US" sz="1400" dirty="0">
                <a:latin typeface="+mn-lt"/>
              </a:rPr>
              <a:t>x</a:t>
            </a:r>
            <a:r>
              <a:rPr lang="en-CN" sz="1400" dirty="0">
                <a:latin typeface="+mn-lt"/>
              </a:rPr>
              <a:t> 3</a:t>
            </a:r>
          </a:p>
        </p:txBody>
      </p:sp>
      <p:sp>
        <p:nvSpPr>
          <p:cNvPr id="34" name="TextBox 33">
            <a:extLst>
              <a:ext uri="{FF2B5EF4-FFF2-40B4-BE49-F238E27FC236}">
                <a16:creationId xmlns:a16="http://schemas.microsoft.com/office/drawing/2014/main" id="{98F5F674-D56B-5D40-9D00-44DB5B509C7A}"/>
              </a:ext>
            </a:extLst>
          </p:cNvPr>
          <p:cNvSpPr txBox="1"/>
          <p:nvPr/>
        </p:nvSpPr>
        <p:spPr>
          <a:xfrm>
            <a:off x="7267146" y="4869107"/>
            <a:ext cx="814283" cy="225062"/>
          </a:xfrm>
          <a:prstGeom prst="rect">
            <a:avLst/>
          </a:prstGeom>
          <a:noFill/>
        </p:spPr>
        <p:txBody>
          <a:bodyPr wrap="square" lIns="0" tIns="0" rIns="0" bIns="0" rtlCol="0">
            <a:spAutoFit/>
          </a:bodyPr>
          <a:lstStyle/>
          <a:p>
            <a:pPr>
              <a:lnSpc>
                <a:spcPct val="114000"/>
              </a:lnSpc>
            </a:pPr>
            <a:r>
              <a:rPr lang="en-US" sz="1400" dirty="0">
                <a:latin typeface="+mn-lt"/>
              </a:rPr>
              <a:t>x</a:t>
            </a:r>
            <a:r>
              <a:rPr lang="en-CN" sz="1400" dirty="0">
                <a:latin typeface="+mn-lt"/>
              </a:rPr>
              <a:t> 4</a:t>
            </a:r>
          </a:p>
        </p:txBody>
      </p:sp>
      <p:sp>
        <p:nvSpPr>
          <p:cNvPr id="36" name="TextBox 35">
            <a:extLst>
              <a:ext uri="{FF2B5EF4-FFF2-40B4-BE49-F238E27FC236}">
                <a16:creationId xmlns:a16="http://schemas.microsoft.com/office/drawing/2014/main" id="{8ABD4260-E16A-A54D-AB79-5A9B00651EC6}"/>
              </a:ext>
            </a:extLst>
          </p:cNvPr>
          <p:cNvSpPr txBox="1"/>
          <p:nvPr/>
        </p:nvSpPr>
        <p:spPr>
          <a:xfrm>
            <a:off x="504009" y="5860323"/>
            <a:ext cx="1075996" cy="192938"/>
          </a:xfrm>
          <a:prstGeom prst="rect">
            <a:avLst/>
          </a:prstGeom>
          <a:noFill/>
        </p:spPr>
        <p:txBody>
          <a:bodyPr wrap="square" lIns="0" tIns="0" rIns="0" bIns="0" rtlCol="0">
            <a:spAutoFit/>
          </a:bodyPr>
          <a:lstStyle/>
          <a:p>
            <a:pPr>
              <a:lnSpc>
                <a:spcPct val="114000"/>
              </a:lnSpc>
            </a:pPr>
            <a:r>
              <a:rPr lang="en-US" sz="1200" dirty="0">
                <a:latin typeface="+mn-lt"/>
              </a:rPr>
              <a:t>3 x 480 x 640</a:t>
            </a:r>
            <a:endParaRPr lang="en-CN" sz="1200" dirty="0">
              <a:latin typeface="+mn-lt"/>
            </a:endParaRPr>
          </a:p>
        </p:txBody>
      </p:sp>
      <p:sp>
        <p:nvSpPr>
          <p:cNvPr id="50" name="Cube 49">
            <a:extLst>
              <a:ext uri="{FF2B5EF4-FFF2-40B4-BE49-F238E27FC236}">
                <a16:creationId xmlns:a16="http://schemas.microsoft.com/office/drawing/2014/main" id="{561B8FD6-C6EF-2E41-ADC1-4A9173616172}"/>
              </a:ext>
            </a:extLst>
          </p:cNvPr>
          <p:cNvSpPr/>
          <p:nvPr/>
        </p:nvSpPr>
        <p:spPr>
          <a:xfrm>
            <a:off x="7012340" y="2800101"/>
            <a:ext cx="830000" cy="924180"/>
          </a:xfrm>
          <a:prstGeom prst="cube">
            <a:avLst/>
          </a:prstGeom>
          <a:solidFill>
            <a:srgbClr val="0070C0">
              <a:alpha val="8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nvGrpSpPr>
          <p:cNvPr id="51" name="Group 50">
            <a:extLst>
              <a:ext uri="{FF2B5EF4-FFF2-40B4-BE49-F238E27FC236}">
                <a16:creationId xmlns:a16="http://schemas.microsoft.com/office/drawing/2014/main" id="{D7D85545-2BCB-1E43-8441-557C25B238B6}"/>
              </a:ext>
            </a:extLst>
          </p:cNvPr>
          <p:cNvGrpSpPr/>
          <p:nvPr/>
        </p:nvGrpSpPr>
        <p:grpSpPr>
          <a:xfrm>
            <a:off x="2161124" y="3022725"/>
            <a:ext cx="2157368" cy="658995"/>
            <a:chOff x="832195" y="2522963"/>
            <a:chExt cx="2157368" cy="658995"/>
          </a:xfrm>
        </p:grpSpPr>
        <p:grpSp>
          <p:nvGrpSpPr>
            <p:cNvPr id="52" name="Group 51">
              <a:extLst>
                <a:ext uri="{FF2B5EF4-FFF2-40B4-BE49-F238E27FC236}">
                  <a16:creationId xmlns:a16="http://schemas.microsoft.com/office/drawing/2014/main" id="{D0146C41-8DDD-8D4B-AD35-21E00E27761A}"/>
                </a:ext>
              </a:extLst>
            </p:cNvPr>
            <p:cNvGrpSpPr/>
            <p:nvPr/>
          </p:nvGrpSpPr>
          <p:grpSpPr>
            <a:xfrm>
              <a:off x="1012669" y="2522963"/>
              <a:ext cx="1976894" cy="473542"/>
              <a:chOff x="1012669" y="2522963"/>
              <a:chExt cx="1976894" cy="473542"/>
            </a:xfrm>
          </p:grpSpPr>
          <p:sp>
            <p:nvSpPr>
              <p:cNvPr id="56" name="Cube 55">
                <a:extLst>
                  <a:ext uri="{FF2B5EF4-FFF2-40B4-BE49-F238E27FC236}">
                    <a16:creationId xmlns:a16="http://schemas.microsoft.com/office/drawing/2014/main" id="{3922766B-584E-1A40-812A-486E915D5718}"/>
                  </a:ext>
                </a:extLst>
              </p:cNvPr>
              <p:cNvSpPr/>
              <p:nvPr/>
            </p:nvSpPr>
            <p:spPr>
              <a:xfrm>
                <a:off x="1113773" y="2522963"/>
                <a:ext cx="1875790" cy="370906"/>
              </a:xfrm>
              <a:prstGeom prst="cube">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57" name="Cube 56">
                <a:extLst>
                  <a:ext uri="{FF2B5EF4-FFF2-40B4-BE49-F238E27FC236}">
                    <a16:creationId xmlns:a16="http://schemas.microsoft.com/office/drawing/2014/main" id="{74F6AE7B-B55F-484E-85B3-40695903DE77}"/>
                  </a:ext>
                </a:extLst>
              </p:cNvPr>
              <p:cNvSpPr/>
              <p:nvPr/>
            </p:nvSpPr>
            <p:spPr>
              <a:xfrm>
                <a:off x="1012669" y="2625599"/>
                <a:ext cx="1875790" cy="370906"/>
              </a:xfrm>
              <a:prstGeom prst="cube">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grpSp>
          <p:nvGrpSpPr>
            <p:cNvPr id="53" name="Group 52">
              <a:extLst>
                <a:ext uri="{FF2B5EF4-FFF2-40B4-BE49-F238E27FC236}">
                  <a16:creationId xmlns:a16="http://schemas.microsoft.com/office/drawing/2014/main" id="{6EE34E76-36B7-F24A-98C9-145D7E30D28A}"/>
                </a:ext>
              </a:extLst>
            </p:cNvPr>
            <p:cNvGrpSpPr/>
            <p:nvPr/>
          </p:nvGrpSpPr>
          <p:grpSpPr>
            <a:xfrm>
              <a:off x="832195" y="2708416"/>
              <a:ext cx="1976894" cy="473542"/>
              <a:chOff x="1012669" y="2522963"/>
              <a:chExt cx="1976894" cy="473542"/>
            </a:xfrm>
          </p:grpSpPr>
          <p:sp>
            <p:nvSpPr>
              <p:cNvPr id="54" name="Cube 53">
                <a:extLst>
                  <a:ext uri="{FF2B5EF4-FFF2-40B4-BE49-F238E27FC236}">
                    <a16:creationId xmlns:a16="http://schemas.microsoft.com/office/drawing/2014/main" id="{F597C228-4BE9-8D40-9502-BAFBBE0A7003}"/>
                  </a:ext>
                </a:extLst>
              </p:cNvPr>
              <p:cNvSpPr/>
              <p:nvPr/>
            </p:nvSpPr>
            <p:spPr>
              <a:xfrm>
                <a:off x="1113773" y="2522963"/>
                <a:ext cx="1875790" cy="370906"/>
              </a:xfrm>
              <a:prstGeom prst="cube">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55" name="Cube 54">
                <a:extLst>
                  <a:ext uri="{FF2B5EF4-FFF2-40B4-BE49-F238E27FC236}">
                    <a16:creationId xmlns:a16="http://schemas.microsoft.com/office/drawing/2014/main" id="{595F415E-75B0-5B49-9ECE-DA427B22E056}"/>
                  </a:ext>
                </a:extLst>
              </p:cNvPr>
              <p:cNvSpPr/>
              <p:nvPr/>
            </p:nvSpPr>
            <p:spPr>
              <a:xfrm>
                <a:off x="1012669" y="2625599"/>
                <a:ext cx="1875790" cy="370906"/>
              </a:xfrm>
              <a:prstGeom prst="cube">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grpSp>
      <p:grpSp>
        <p:nvGrpSpPr>
          <p:cNvPr id="58" name="Group 57">
            <a:extLst>
              <a:ext uri="{FF2B5EF4-FFF2-40B4-BE49-F238E27FC236}">
                <a16:creationId xmlns:a16="http://schemas.microsoft.com/office/drawing/2014/main" id="{5A9CDBBD-B133-7B4B-917B-8F1AAF00ACF0}"/>
              </a:ext>
            </a:extLst>
          </p:cNvPr>
          <p:cNvGrpSpPr/>
          <p:nvPr/>
        </p:nvGrpSpPr>
        <p:grpSpPr>
          <a:xfrm>
            <a:off x="4700367" y="2881933"/>
            <a:ext cx="1424373" cy="799787"/>
            <a:chOff x="3429456" y="3512191"/>
            <a:chExt cx="1424373" cy="799787"/>
          </a:xfrm>
        </p:grpSpPr>
        <p:sp>
          <p:nvSpPr>
            <p:cNvPr id="59" name="Cube 58">
              <a:extLst>
                <a:ext uri="{FF2B5EF4-FFF2-40B4-BE49-F238E27FC236}">
                  <a16:creationId xmlns:a16="http://schemas.microsoft.com/office/drawing/2014/main" id="{96104D11-3B5D-C14C-B1E4-8D9BDBB4D34E}"/>
                </a:ext>
              </a:extLst>
            </p:cNvPr>
            <p:cNvSpPr/>
            <p:nvPr/>
          </p:nvSpPr>
          <p:spPr>
            <a:xfrm>
              <a:off x="3555274" y="3512191"/>
              <a:ext cx="1298555" cy="683225"/>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60" name="Cube 59">
              <a:extLst>
                <a:ext uri="{FF2B5EF4-FFF2-40B4-BE49-F238E27FC236}">
                  <a16:creationId xmlns:a16="http://schemas.microsoft.com/office/drawing/2014/main" id="{F979FE08-F046-3644-8FBA-D823E7858915}"/>
                </a:ext>
              </a:extLst>
            </p:cNvPr>
            <p:cNvSpPr/>
            <p:nvPr/>
          </p:nvSpPr>
          <p:spPr>
            <a:xfrm>
              <a:off x="3429456" y="3628753"/>
              <a:ext cx="1298555" cy="683225"/>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grpSp>
      <p:sp>
        <p:nvSpPr>
          <p:cNvPr id="61" name="Down Arrow 60">
            <a:extLst>
              <a:ext uri="{FF2B5EF4-FFF2-40B4-BE49-F238E27FC236}">
                <a16:creationId xmlns:a16="http://schemas.microsoft.com/office/drawing/2014/main" id="{AFA5B7EC-9AE3-9949-9C22-850E3EB616E5}"/>
              </a:ext>
            </a:extLst>
          </p:cNvPr>
          <p:cNvSpPr/>
          <p:nvPr/>
        </p:nvSpPr>
        <p:spPr>
          <a:xfrm rot="10800000">
            <a:off x="3070966" y="3748812"/>
            <a:ext cx="197708" cy="2327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62" name="Down Arrow 61">
            <a:extLst>
              <a:ext uri="{FF2B5EF4-FFF2-40B4-BE49-F238E27FC236}">
                <a16:creationId xmlns:a16="http://schemas.microsoft.com/office/drawing/2014/main" id="{F1CD18CC-B5A9-7C40-ABFE-0315CD9BC47D}"/>
              </a:ext>
            </a:extLst>
          </p:cNvPr>
          <p:cNvSpPr/>
          <p:nvPr/>
        </p:nvSpPr>
        <p:spPr>
          <a:xfrm rot="10800000">
            <a:off x="5156543" y="3760001"/>
            <a:ext cx="197708" cy="2327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63" name="Down Arrow 62">
            <a:extLst>
              <a:ext uri="{FF2B5EF4-FFF2-40B4-BE49-F238E27FC236}">
                <a16:creationId xmlns:a16="http://schemas.microsoft.com/office/drawing/2014/main" id="{1F7E8B42-9ADC-ED44-86D9-F5483B9ABDB5}"/>
              </a:ext>
            </a:extLst>
          </p:cNvPr>
          <p:cNvSpPr/>
          <p:nvPr/>
        </p:nvSpPr>
        <p:spPr>
          <a:xfrm rot="10800000">
            <a:off x="7290232" y="3754589"/>
            <a:ext cx="197708" cy="2327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CN" dirty="0"/>
          </a:p>
        </p:txBody>
      </p:sp>
      <p:sp>
        <p:nvSpPr>
          <p:cNvPr id="65" name="TextBox 64">
            <a:extLst>
              <a:ext uri="{FF2B5EF4-FFF2-40B4-BE49-F238E27FC236}">
                <a16:creationId xmlns:a16="http://schemas.microsoft.com/office/drawing/2014/main" id="{8EE6513B-9440-EE48-9178-37FE095B9951}"/>
              </a:ext>
            </a:extLst>
          </p:cNvPr>
          <p:cNvSpPr txBox="1"/>
          <p:nvPr/>
        </p:nvSpPr>
        <p:spPr>
          <a:xfrm>
            <a:off x="4821519" y="2530850"/>
            <a:ext cx="1635504" cy="192938"/>
          </a:xfrm>
          <a:prstGeom prst="rect">
            <a:avLst/>
          </a:prstGeom>
          <a:noFill/>
        </p:spPr>
        <p:txBody>
          <a:bodyPr wrap="square" lIns="0" tIns="0" rIns="0" bIns="0" rtlCol="0">
            <a:spAutoFit/>
          </a:bodyPr>
          <a:lstStyle/>
          <a:p>
            <a:pPr>
              <a:lnSpc>
                <a:spcPct val="114000"/>
              </a:lnSpc>
            </a:pPr>
            <a:r>
              <a:rPr lang="en-US" sz="1200" dirty="0">
                <a:latin typeface="+mn-lt"/>
              </a:rPr>
              <a:t>shape: 48 x 60 x 80</a:t>
            </a:r>
            <a:endParaRPr lang="en-CN" sz="1200" dirty="0">
              <a:latin typeface="+mn-lt"/>
            </a:endParaRPr>
          </a:p>
        </p:txBody>
      </p:sp>
      <p:sp>
        <p:nvSpPr>
          <p:cNvPr id="66" name="TextBox 65">
            <a:extLst>
              <a:ext uri="{FF2B5EF4-FFF2-40B4-BE49-F238E27FC236}">
                <a16:creationId xmlns:a16="http://schemas.microsoft.com/office/drawing/2014/main" id="{D7FAE745-3644-DC40-954E-600D174B9F5A}"/>
              </a:ext>
            </a:extLst>
          </p:cNvPr>
          <p:cNvSpPr txBox="1"/>
          <p:nvPr/>
        </p:nvSpPr>
        <p:spPr>
          <a:xfrm>
            <a:off x="6692992" y="2530850"/>
            <a:ext cx="1635504" cy="192938"/>
          </a:xfrm>
          <a:prstGeom prst="rect">
            <a:avLst/>
          </a:prstGeom>
          <a:noFill/>
        </p:spPr>
        <p:txBody>
          <a:bodyPr wrap="square" lIns="0" tIns="0" rIns="0" bIns="0" rtlCol="0">
            <a:spAutoFit/>
          </a:bodyPr>
          <a:lstStyle/>
          <a:p>
            <a:pPr>
              <a:lnSpc>
                <a:spcPct val="114000"/>
              </a:lnSpc>
            </a:pPr>
            <a:r>
              <a:rPr lang="en-US" sz="1200" dirty="0">
                <a:latin typeface="+mn-lt"/>
              </a:rPr>
              <a:t>shape: 96  x 30 x 40</a:t>
            </a:r>
            <a:endParaRPr lang="en-CN" sz="1200" dirty="0">
              <a:latin typeface="+mn-lt"/>
            </a:endParaRPr>
          </a:p>
        </p:txBody>
      </p:sp>
      <p:sp>
        <p:nvSpPr>
          <p:cNvPr id="67" name="TextBox 66">
            <a:extLst>
              <a:ext uri="{FF2B5EF4-FFF2-40B4-BE49-F238E27FC236}">
                <a16:creationId xmlns:a16="http://schemas.microsoft.com/office/drawing/2014/main" id="{BA239252-D478-AD4A-BEA0-88A3D4788FFC}"/>
              </a:ext>
            </a:extLst>
          </p:cNvPr>
          <p:cNvSpPr txBox="1"/>
          <p:nvPr/>
        </p:nvSpPr>
        <p:spPr>
          <a:xfrm>
            <a:off x="2693483" y="2538277"/>
            <a:ext cx="1635504" cy="192938"/>
          </a:xfrm>
          <a:prstGeom prst="rect">
            <a:avLst/>
          </a:prstGeom>
          <a:noFill/>
        </p:spPr>
        <p:txBody>
          <a:bodyPr wrap="square" lIns="0" tIns="0" rIns="0" bIns="0" rtlCol="0">
            <a:spAutoFit/>
          </a:bodyPr>
          <a:lstStyle/>
          <a:p>
            <a:pPr>
              <a:lnSpc>
                <a:spcPct val="114000"/>
              </a:lnSpc>
            </a:pPr>
            <a:r>
              <a:rPr lang="en-US" sz="1200" dirty="0">
                <a:latin typeface="+mn-lt"/>
              </a:rPr>
              <a:t>shape: 24 x 120 x 160</a:t>
            </a:r>
            <a:endParaRPr lang="en-CN" sz="1200" dirty="0">
              <a:latin typeface="+mn-lt"/>
            </a:endParaRPr>
          </a:p>
        </p:txBody>
      </p:sp>
    </p:spTree>
    <p:extLst>
      <p:ext uri="{BB962C8B-B14F-4D97-AF65-F5344CB8AC3E}">
        <p14:creationId xmlns:p14="http://schemas.microsoft.com/office/powerpoint/2010/main" val="1940160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19090" y="994334"/>
            <a:ext cx="8508999" cy="410210"/>
          </a:xfrm>
        </p:spPr>
        <p:txBody>
          <a:bodyPr/>
          <a:lstStyle/>
          <a:p>
            <a:r>
              <a:rPr lang="en-US" altLang="de-DE" dirty="0"/>
              <a:t>Proposed Method</a:t>
            </a:r>
          </a:p>
        </p:txBody>
      </p:sp>
      <mc:AlternateContent xmlns:mc="http://schemas.openxmlformats.org/markup-compatibility/2006" xmlns:a14="http://schemas.microsoft.com/office/drawing/2010/main">
        <mc:Choice Requires="a14">
          <p:sp>
            <p:nvSpPr>
              <p:cNvPr id="8" name="Inhaltsplatzhalter 2"/>
              <p:cNvSpPr>
                <a:spLocks noGrp="1"/>
              </p:cNvSpPr>
              <p:nvPr>
                <p:ph idx="10"/>
              </p:nvPr>
            </p:nvSpPr>
            <p:spPr>
              <a:xfrm>
                <a:off x="548972" y="1606077"/>
                <a:ext cx="7757901" cy="517350"/>
              </a:xfrm>
            </p:spPr>
            <p:txBody>
              <a:bodyPr/>
              <a:lstStyle/>
              <a:p>
                <a:pPr marL="285750" indent="-285750">
                  <a:lnSpc>
                    <a:spcPct val="150000"/>
                  </a:lnSpc>
                  <a:buFont typeface="Arial" panose="02080604020202020204" pitchFamily="34" charset="0"/>
                  <a:buChar char="•"/>
                </a:pPr>
                <a:r>
                  <a:rPr lang="en-US" sz="2000" dirty="0"/>
                  <a:t>Attention-based Fusion Module</a:t>
                </a:r>
              </a:p>
              <a:p>
                <a:pPr marL="519430" lvl="1" indent="-342900">
                  <a:lnSpc>
                    <a:spcPct val="150000"/>
                  </a:lnSpc>
                  <a:buFont typeface="Courier New" panose="02070309020205020404" pitchFamily="49" charset="0"/>
                  <a:buChar char="o"/>
                </a:pPr>
                <a14:m>
                  <m:oMath xmlns:m="http://schemas.openxmlformats.org/officeDocument/2006/math">
                    <m:sSup>
                      <m:sSupPr>
                        <m:ctrlPr>
                          <a:rPr lang="en-US" i="1">
                            <a:latin typeface="Cambria Math" panose="02040503050406030204" pitchFamily="18" charset="0"/>
                          </a:rPr>
                        </m:ctrlPr>
                      </m:sSupPr>
                      <m:e>
                        <m:r>
                          <m:rPr>
                            <m:nor/>
                          </m:rPr>
                          <a:rPr lang="en-US" dirty="0"/>
                          <m:t>Simplified</m:t>
                        </m:r>
                        <m:r>
                          <m:rPr>
                            <m:nor/>
                          </m:rPr>
                          <a:rPr lang="en-US" dirty="0"/>
                          <m:t> </m:t>
                        </m:r>
                        <m:r>
                          <m:rPr>
                            <m:nor/>
                          </m:rPr>
                          <a:rPr lang="en-US" dirty="0"/>
                          <m:t>attention</m:t>
                        </m:r>
                        <m:r>
                          <m:rPr>
                            <m:nor/>
                          </m:rPr>
                          <a:rPr lang="en-US" dirty="0"/>
                          <m:t> </m:t>
                        </m:r>
                        <m:r>
                          <m:rPr>
                            <m:nor/>
                          </m:rPr>
                          <a:rPr lang="en-US" dirty="0"/>
                          <m:t>mechanism</m:t>
                        </m:r>
                      </m:e>
                      <m:sup>
                        <m:r>
                          <a:rPr lang="en-US">
                            <a:latin typeface="Cambria Math" panose="02040503050406030204" pitchFamily="18" charset="0"/>
                          </a:rPr>
                          <m:t>[7]</m:t>
                        </m:r>
                      </m:sup>
                    </m:sSup>
                  </m:oMath>
                </a14:m>
                <a:r>
                  <a:rPr lang="en-US" dirty="0"/>
                  <a:t>, </a:t>
                </a:r>
                <a14:m>
                  <m:oMath xmlns:m="http://schemas.openxmlformats.org/officeDocument/2006/math">
                    <m:sSup>
                      <m:sSupPr>
                        <m:ctrlPr>
                          <a:rPr lang="en-US" i="1" dirty="0">
                            <a:latin typeface="Cambria Math" panose="02040503050406030204" pitchFamily="18" charset="0"/>
                          </a:rPr>
                        </m:ctrlPr>
                      </m:sSupPr>
                      <m:e>
                        <m:r>
                          <m:rPr>
                            <m:nor/>
                          </m:rPr>
                          <a:rPr lang="en-US" dirty="0"/>
                          <m:t>Transformer</m:t>
                        </m:r>
                        <m:r>
                          <m:rPr>
                            <m:nor/>
                          </m:rPr>
                          <a:rPr lang="en-US" dirty="0"/>
                          <m:t> </m:t>
                        </m:r>
                        <m:r>
                          <m:rPr>
                            <m:nor/>
                          </m:rPr>
                          <a:rPr lang="en-US" dirty="0"/>
                          <m:t>Block</m:t>
                        </m:r>
                      </m:e>
                      <m:sup>
                        <m:r>
                          <a:rPr lang="en-US" dirty="0">
                            <a:latin typeface="Cambria Math" panose="02040503050406030204" pitchFamily="18" charset="0"/>
                          </a:rPr>
                          <m:t>[8]</m:t>
                        </m:r>
                      </m:sup>
                    </m:sSup>
                  </m:oMath>
                </a14:m>
                <a:r>
                  <a:rPr lang="en-US" dirty="0"/>
                  <a:t>, UNet Attention Block</a:t>
                </a:r>
              </a:p>
              <a:p>
                <a:pPr marL="285750" indent="-285750">
                  <a:lnSpc>
                    <a:spcPct val="150000"/>
                  </a:lnSpc>
                  <a:buFont typeface="Arial" panose="02080604020202020204" pitchFamily="34" charset="0"/>
                  <a:buChar char="•"/>
                </a:pPr>
                <a:endParaRPr lang="en-US" dirty="0"/>
              </a:p>
              <a:p>
                <a:pPr marL="462280" lvl="1" indent="-285750">
                  <a:buFont typeface="Arial" panose="02080604020202020204" pitchFamily="34" charset="0"/>
                  <a:buChar char="•"/>
                </a:pPr>
                <a:endParaRPr lang="en-US" dirty="0"/>
              </a:p>
              <a:p>
                <a:pPr lvl="1" indent="0">
                  <a:buNone/>
                </a:pPr>
                <a:endParaRPr lang="en-US" altLang="zh-CN" dirty="0"/>
              </a:p>
              <a:p>
                <a:pPr marL="285750" indent="-285750">
                  <a:buFont typeface="Arial" panose="02080604020202020204" pitchFamily="34" charset="0"/>
                  <a:buChar char="•"/>
                </a:pPr>
                <a:endParaRPr lang="en-US" dirty="0"/>
              </a:p>
            </p:txBody>
          </p:sp>
        </mc:Choice>
        <mc:Fallback xmlns="">
          <p:sp>
            <p:nvSpPr>
              <p:cNvPr id="8" name="Inhaltsplatzhalter 2"/>
              <p:cNvSpPr>
                <a:spLocks noGrp="1" noRot="1" noChangeAspect="1" noMove="1" noResize="1" noEditPoints="1" noAdjustHandles="1" noChangeArrowheads="1" noChangeShapeType="1" noTextEdit="1"/>
              </p:cNvSpPr>
              <p:nvPr>
                <p:ph idx="10"/>
              </p:nvPr>
            </p:nvSpPr>
            <p:spPr>
              <a:xfrm>
                <a:off x="548972" y="1606077"/>
                <a:ext cx="7757901" cy="517350"/>
              </a:xfrm>
              <a:blipFill>
                <a:blip r:embed="rId3"/>
                <a:stretch>
                  <a:fillRect l="-1885" b="-77647"/>
                </a:stretch>
              </a:blipFill>
            </p:spPr>
            <p:txBody>
              <a:bodyPr/>
              <a:lstStyle/>
              <a:p>
                <a:r>
                  <a:rPr lang="zh-CN" altLang="en-US">
                    <a:noFill/>
                  </a:rPr>
                  <a:t> </a:t>
                </a:r>
              </a:p>
            </p:txBody>
          </p:sp>
        </mc:Fallback>
      </mc:AlternateContent>
      <p:grpSp>
        <p:nvGrpSpPr>
          <p:cNvPr id="10" name="Group 208">
            <a:extLst>
              <a:ext uri="{FF2B5EF4-FFF2-40B4-BE49-F238E27FC236}">
                <a16:creationId xmlns:a16="http://schemas.microsoft.com/office/drawing/2014/main" id="{1FCC5E2C-CCF3-4473-BE47-2130C4A9760B}"/>
              </a:ext>
            </a:extLst>
          </p:cNvPr>
          <p:cNvGrpSpPr/>
          <p:nvPr/>
        </p:nvGrpSpPr>
        <p:grpSpPr>
          <a:xfrm>
            <a:off x="483260" y="3722498"/>
            <a:ext cx="2461840" cy="1661122"/>
            <a:chOff x="3667760" y="2477419"/>
            <a:chExt cx="3640749" cy="2397625"/>
          </a:xfrm>
        </p:grpSpPr>
        <p:grpSp>
          <p:nvGrpSpPr>
            <p:cNvPr id="11" name="Group 172">
              <a:extLst>
                <a:ext uri="{FF2B5EF4-FFF2-40B4-BE49-F238E27FC236}">
                  <a16:creationId xmlns:a16="http://schemas.microsoft.com/office/drawing/2014/main" id="{B2697088-F75A-4582-A3B5-A60C9EBAD040}"/>
                </a:ext>
              </a:extLst>
            </p:cNvPr>
            <p:cNvGrpSpPr/>
            <p:nvPr/>
          </p:nvGrpSpPr>
          <p:grpSpPr>
            <a:xfrm>
              <a:off x="3667760" y="3268137"/>
              <a:ext cx="2133600" cy="1396663"/>
              <a:chOff x="3667760" y="3268137"/>
              <a:chExt cx="2133600" cy="1396663"/>
            </a:xfrm>
          </p:grpSpPr>
          <p:grpSp>
            <p:nvGrpSpPr>
              <p:cNvPr id="51" name="Group 154">
                <a:extLst>
                  <a:ext uri="{FF2B5EF4-FFF2-40B4-BE49-F238E27FC236}">
                    <a16:creationId xmlns:a16="http://schemas.microsoft.com/office/drawing/2014/main" id="{DA3228D1-2F18-40C1-A6ED-D5CBE183FF19}"/>
                  </a:ext>
                </a:extLst>
              </p:cNvPr>
              <p:cNvGrpSpPr/>
              <p:nvPr/>
            </p:nvGrpSpPr>
            <p:grpSpPr>
              <a:xfrm>
                <a:off x="3667760" y="3684222"/>
                <a:ext cx="2133600" cy="980578"/>
                <a:chOff x="2743200" y="3764142"/>
                <a:chExt cx="2926080" cy="1377094"/>
              </a:xfrm>
            </p:grpSpPr>
            <p:sp>
              <p:nvSpPr>
                <p:cNvPr id="69" name="Cube 133">
                  <a:extLst>
                    <a:ext uri="{FF2B5EF4-FFF2-40B4-BE49-F238E27FC236}">
                      <a16:creationId xmlns:a16="http://schemas.microsoft.com/office/drawing/2014/main" id="{1240A263-EBA1-4329-BF26-271F4C69F340}"/>
                    </a:ext>
                  </a:extLst>
                </p:cNvPr>
                <p:cNvSpPr/>
                <p:nvPr/>
              </p:nvSpPr>
              <p:spPr>
                <a:xfrm>
                  <a:off x="329184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70" name="Cube 134">
                  <a:extLst>
                    <a:ext uri="{FF2B5EF4-FFF2-40B4-BE49-F238E27FC236}">
                      <a16:creationId xmlns:a16="http://schemas.microsoft.com/office/drawing/2014/main" id="{19D44199-39B1-4E35-90F6-15AD709DCA0A}"/>
                    </a:ext>
                  </a:extLst>
                </p:cNvPr>
                <p:cNvSpPr/>
                <p:nvPr/>
              </p:nvSpPr>
              <p:spPr>
                <a:xfrm>
                  <a:off x="384048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71" name="Cube 136">
                  <a:extLst>
                    <a:ext uri="{FF2B5EF4-FFF2-40B4-BE49-F238E27FC236}">
                      <a16:creationId xmlns:a16="http://schemas.microsoft.com/office/drawing/2014/main" id="{5CD453E7-AFC2-457E-BDE6-236488108D1E}"/>
                    </a:ext>
                  </a:extLst>
                </p:cNvPr>
                <p:cNvSpPr/>
                <p:nvPr/>
              </p:nvSpPr>
              <p:spPr>
                <a:xfrm>
                  <a:off x="438912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72" name="Cube 137">
                  <a:extLst>
                    <a:ext uri="{FF2B5EF4-FFF2-40B4-BE49-F238E27FC236}">
                      <a16:creationId xmlns:a16="http://schemas.microsoft.com/office/drawing/2014/main" id="{5D79E1B0-0B3F-44C9-99DD-2EDD6C6AEE53}"/>
                    </a:ext>
                  </a:extLst>
                </p:cNvPr>
                <p:cNvSpPr/>
                <p:nvPr/>
              </p:nvSpPr>
              <p:spPr>
                <a:xfrm>
                  <a:off x="493776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73" name="Cube 138">
                  <a:extLst>
                    <a:ext uri="{FF2B5EF4-FFF2-40B4-BE49-F238E27FC236}">
                      <a16:creationId xmlns:a16="http://schemas.microsoft.com/office/drawing/2014/main" id="{FF5572BF-CCC6-49F7-9E36-B3DC3F244EAB}"/>
                    </a:ext>
                  </a:extLst>
                </p:cNvPr>
                <p:cNvSpPr/>
                <p:nvPr/>
              </p:nvSpPr>
              <p:spPr>
                <a:xfrm>
                  <a:off x="310896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74" name="Cube 139">
                  <a:extLst>
                    <a:ext uri="{FF2B5EF4-FFF2-40B4-BE49-F238E27FC236}">
                      <a16:creationId xmlns:a16="http://schemas.microsoft.com/office/drawing/2014/main" id="{76B5FD6D-268C-46FF-B744-2C02DF3FD859}"/>
                    </a:ext>
                  </a:extLst>
                </p:cNvPr>
                <p:cNvSpPr/>
                <p:nvPr/>
              </p:nvSpPr>
              <p:spPr>
                <a:xfrm>
                  <a:off x="365760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75" name="Cube 140">
                  <a:extLst>
                    <a:ext uri="{FF2B5EF4-FFF2-40B4-BE49-F238E27FC236}">
                      <a16:creationId xmlns:a16="http://schemas.microsoft.com/office/drawing/2014/main" id="{9A5E71E5-3408-46FF-A2FB-FCC51B70AEB0}"/>
                    </a:ext>
                  </a:extLst>
                </p:cNvPr>
                <p:cNvSpPr/>
                <p:nvPr/>
              </p:nvSpPr>
              <p:spPr>
                <a:xfrm>
                  <a:off x="420624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76" name="Cube 141">
                  <a:extLst>
                    <a:ext uri="{FF2B5EF4-FFF2-40B4-BE49-F238E27FC236}">
                      <a16:creationId xmlns:a16="http://schemas.microsoft.com/office/drawing/2014/main" id="{A37B9CDB-DE41-48D5-8218-68D1D2B2603C}"/>
                    </a:ext>
                  </a:extLst>
                </p:cNvPr>
                <p:cNvSpPr/>
                <p:nvPr/>
              </p:nvSpPr>
              <p:spPr>
                <a:xfrm>
                  <a:off x="475488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77" name="Cube 146">
                  <a:extLst>
                    <a:ext uri="{FF2B5EF4-FFF2-40B4-BE49-F238E27FC236}">
                      <a16:creationId xmlns:a16="http://schemas.microsoft.com/office/drawing/2014/main" id="{394154F9-AB3F-439B-B1FF-B53C2C255129}"/>
                    </a:ext>
                  </a:extLst>
                </p:cNvPr>
                <p:cNvSpPr/>
                <p:nvPr/>
              </p:nvSpPr>
              <p:spPr>
                <a:xfrm>
                  <a:off x="292608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78" name="Cube 147">
                  <a:extLst>
                    <a:ext uri="{FF2B5EF4-FFF2-40B4-BE49-F238E27FC236}">
                      <a16:creationId xmlns:a16="http://schemas.microsoft.com/office/drawing/2014/main" id="{F19142FC-E964-47C7-AAD6-12D357295144}"/>
                    </a:ext>
                  </a:extLst>
                </p:cNvPr>
                <p:cNvSpPr/>
                <p:nvPr/>
              </p:nvSpPr>
              <p:spPr>
                <a:xfrm>
                  <a:off x="347472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79" name="Cube 148">
                  <a:extLst>
                    <a:ext uri="{FF2B5EF4-FFF2-40B4-BE49-F238E27FC236}">
                      <a16:creationId xmlns:a16="http://schemas.microsoft.com/office/drawing/2014/main" id="{67F3022E-0FB8-4A98-A585-32164408BD38}"/>
                    </a:ext>
                  </a:extLst>
                </p:cNvPr>
                <p:cNvSpPr/>
                <p:nvPr/>
              </p:nvSpPr>
              <p:spPr>
                <a:xfrm>
                  <a:off x="402336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80" name="Cube 149">
                  <a:extLst>
                    <a:ext uri="{FF2B5EF4-FFF2-40B4-BE49-F238E27FC236}">
                      <a16:creationId xmlns:a16="http://schemas.microsoft.com/office/drawing/2014/main" id="{386ED71D-CC7A-43F9-BDEA-27D98A3492A2}"/>
                    </a:ext>
                  </a:extLst>
                </p:cNvPr>
                <p:cNvSpPr/>
                <p:nvPr/>
              </p:nvSpPr>
              <p:spPr>
                <a:xfrm>
                  <a:off x="457200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81" name="Cube 150">
                  <a:extLst>
                    <a:ext uri="{FF2B5EF4-FFF2-40B4-BE49-F238E27FC236}">
                      <a16:creationId xmlns:a16="http://schemas.microsoft.com/office/drawing/2014/main" id="{7F3347A3-098F-4007-BBE9-735BCF88FCFF}"/>
                    </a:ext>
                  </a:extLst>
                </p:cNvPr>
                <p:cNvSpPr/>
                <p:nvPr/>
              </p:nvSpPr>
              <p:spPr>
                <a:xfrm>
                  <a:off x="274320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82" name="Cube 151">
                  <a:extLst>
                    <a:ext uri="{FF2B5EF4-FFF2-40B4-BE49-F238E27FC236}">
                      <a16:creationId xmlns:a16="http://schemas.microsoft.com/office/drawing/2014/main" id="{40CB514A-9452-4F6E-8C57-5B68741F2981}"/>
                    </a:ext>
                  </a:extLst>
                </p:cNvPr>
                <p:cNvSpPr/>
                <p:nvPr/>
              </p:nvSpPr>
              <p:spPr>
                <a:xfrm>
                  <a:off x="329184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83" name="Cube 152">
                  <a:extLst>
                    <a:ext uri="{FF2B5EF4-FFF2-40B4-BE49-F238E27FC236}">
                      <a16:creationId xmlns:a16="http://schemas.microsoft.com/office/drawing/2014/main" id="{E0FBAB3E-3ED8-4ABF-A451-2098CCEC42EA}"/>
                    </a:ext>
                  </a:extLst>
                </p:cNvPr>
                <p:cNvSpPr/>
                <p:nvPr/>
              </p:nvSpPr>
              <p:spPr>
                <a:xfrm>
                  <a:off x="3840480" y="437923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84" name="Cube 153">
                  <a:extLst>
                    <a:ext uri="{FF2B5EF4-FFF2-40B4-BE49-F238E27FC236}">
                      <a16:creationId xmlns:a16="http://schemas.microsoft.com/office/drawing/2014/main" id="{F4D102A8-D5A1-424E-A092-5AC4FD1D48C1}"/>
                    </a:ext>
                  </a:extLst>
                </p:cNvPr>
                <p:cNvSpPr/>
                <p:nvPr/>
              </p:nvSpPr>
              <p:spPr>
                <a:xfrm>
                  <a:off x="4389120" y="437923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grpSp>
          <p:grpSp>
            <p:nvGrpSpPr>
              <p:cNvPr id="52" name="Group 155">
                <a:extLst>
                  <a:ext uri="{FF2B5EF4-FFF2-40B4-BE49-F238E27FC236}">
                    <a16:creationId xmlns:a16="http://schemas.microsoft.com/office/drawing/2014/main" id="{CB6C1CB6-97C5-4E4F-8487-C8E3235F3A92}"/>
                  </a:ext>
                </a:extLst>
              </p:cNvPr>
              <p:cNvGrpSpPr/>
              <p:nvPr/>
            </p:nvGrpSpPr>
            <p:grpSpPr>
              <a:xfrm>
                <a:off x="3667760" y="3268137"/>
                <a:ext cx="2133600" cy="980578"/>
                <a:chOff x="2743200" y="3764142"/>
                <a:chExt cx="2926080" cy="1377094"/>
              </a:xfrm>
            </p:grpSpPr>
            <p:sp>
              <p:nvSpPr>
                <p:cNvPr id="53" name="Cube 156">
                  <a:extLst>
                    <a:ext uri="{FF2B5EF4-FFF2-40B4-BE49-F238E27FC236}">
                      <a16:creationId xmlns:a16="http://schemas.microsoft.com/office/drawing/2014/main" id="{DF7D0C82-CC94-4EB7-8A43-EFA428CE576E}"/>
                    </a:ext>
                  </a:extLst>
                </p:cNvPr>
                <p:cNvSpPr/>
                <p:nvPr/>
              </p:nvSpPr>
              <p:spPr>
                <a:xfrm>
                  <a:off x="329184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54" name="Cube 157">
                  <a:extLst>
                    <a:ext uri="{FF2B5EF4-FFF2-40B4-BE49-F238E27FC236}">
                      <a16:creationId xmlns:a16="http://schemas.microsoft.com/office/drawing/2014/main" id="{4C3A8FA1-F998-4857-A70E-A67444962EFA}"/>
                    </a:ext>
                  </a:extLst>
                </p:cNvPr>
                <p:cNvSpPr/>
                <p:nvPr/>
              </p:nvSpPr>
              <p:spPr>
                <a:xfrm>
                  <a:off x="384048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55" name="Cube 158">
                  <a:extLst>
                    <a:ext uri="{FF2B5EF4-FFF2-40B4-BE49-F238E27FC236}">
                      <a16:creationId xmlns:a16="http://schemas.microsoft.com/office/drawing/2014/main" id="{4F91D16F-F166-4841-AAC4-5B998754A7B7}"/>
                    </a:ext>
                  </a:extLst>
                </p:cNvPr>
                <p:cNvSpPr/>
                <p:nvPr/>
              </p:nvSpPr>
              <p:spPr>
                <a:xfrm>
                  <a:off x="438912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56" name="Cube 159">
                  <a:extLst>
                    <a:ext uri="{FF2B5EF4-FFF2-40B4-BE49-F238E27FC236}">
                      <a16:creationId xmlns:a16="http://schemas.microsoft.com/office/drawing/2014/main" id="{6FDD6483-E7FC-4618-A285-9EEE63682E46}"/>
                    </a:ext>
                  </a:extLst>
                </p:cNvPr>
                <p:cNvSpPr/>
                <p:nvPr/>
              </p:nvSpPr>
              <p:spPr>
                <a:xfrm>
                  <a:off x="493776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57" name="Cube 160">
                  <a:extLst>
                    <a:ext uri="{FF2B5EF4-FFF2-40B4-BE49-F238E27FC236}">
                      <a16:creationId xmlns:a16="http://schemas.microsoft.com/office/drawing/2014/main" id="{284CD8C6-162C-47FB-A28A-D14118DF4FBD}"/>
                    </a:ext>
                  </a:extLst>
                </p:cNvPr>
                <p:cNvSpPr/>
                <p:nvPr/>
              </p:nvSpPr>
              <p:spPr>
                <a:xfrm>
                  <a:off x="310896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58" name="Cube 161">
                  <a:extLst>
                    <a:ext uri="{FF2B5EF4-FFF2-40B4-BE49-F238E27FC236}">
                      <a16:creationId xmlns:a16="http://schemas.microsoft.com/office/drawing/2014/main" id="{9E554C13-2FDD-48B8-B367-33A56E211BEE}"/>
                    </a:ext>
                  </a:extLst>
                </p:cNvPr>
                <p:cNvSpPr/>
                <p:nvPr/>
              </p:nvSpPr>
              <p:spPr>
                <a:xfrm>
                  <a:off x="365760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59" name="Cube 162">
                  <a:extLst>
                    <a:ext uri="{FF2B5EF4-FFF2-40B4-BE49-F238E27FC236}">
                      <a16:creationId xmlns:a16="http://schemas.microsoft.com/office/drawing/2014/main" id="{851908E6-6A93-430A-A971-EB47197A9B08}"/>
                    </a:ext>
                  </a:extLst>
                </p:cNvPr>
                <p:cNvSpPr/>
                <p:nvPr/>
              </p:nvSpPr>
              <p:spPr>
                <a:xfrm>
                  <a:off x="420624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60" name="Cube 163">
                  <a:extLst>
                    <a:ext uri="{FF2B5EF4-FFF2-40B4-BE49-F238E27FC236}">
                      <a16:creationId xmlns:a16="http://schemas.microsoft.com/office/drawing/2014/main" id="{38F65EB9-760E-4699-A078-E2BC6643B17F}"/>
                    </a:ext>
                  </a:extLst>
                </p:cNvPr>
                <p:cNvSpPr/>
                <p:nvPr/>
              </p:nvSpPr>
              <p:spPr>
                <a:xfrm>
                  <a:off x="475488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61" name="Cube 164">
                  <a:extLst>
                    <a:ext uri="{FF2B5EF4-FFF2-40B4-BE49-F238E27FC236}">
                      <a16:creationId xmlns:a16="http://schemas.microsoft.com/office/drawing/2014/main" id="{354D960B-3E98-4C61-8EA6-9E33B40F118B}"/>
                    </a:ext>
                  </a:extLst>
                </p:cNvPr>
                <p:cNvSpPr/>
                <p:nvPr/>
              </p:nvSpPr>
              <p:spPr>
                <a:xfrm>
                  <a:off x="292608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62" name="Cube 165">
                  <a:extLst>
                    <a:ext uri="{FF2B5EF4-FFF2-40B4-BE49-F238E27FC236}">
                      <a16:creationId xmlns:a16="http://schemas.microsoft.com/office/drawing/2014/main" id="{8A4EC0D4-E934-4A36-8C01-22BF23829FB3}"/>
                    </a:ext>
                  </a:extLst>
                </p:cNvPr>
                <p:cNvSpPr/>
                <p:nvPr/>
              </p:nvSpPr>
              <p:spPr>
                <a:xfrm>
                  <a:off x="347472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63" name="Cube 166">
                  <a:extLst>
                    <a:ext uri="{FF2B5EF4-FFF2-40B4-BE49-F238E27FC236}">
                      <a16:creationId xmlns:a16="http://schemas.microsoft.com/office/drawing/2014/main" id="{EBF7624E-14CE-4469-9EF1-97CF269C0044}"/>
                    </a:ext>
                  </a:extLst>
                </p:cNvPr>
                <p:cNvSpPr/>
                <p:nvPr/>
              </p:nvSpPr>
              <p:spPr>
                <a:xfrm>
                  <a:off x="402336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64" name="Cube 167">
                  <a:extLst>
                    <a:ext uri="{FF2B5EF4-FFF2-40B4-BE49-F238E27FC236}">
                      <a16:creationId xmlns:a16="http://schemas.microsoft.com/office/drawing/2014/main" id="{572A0A12-14C1-4987-ADC0-94AC3ADD79FE}"/>
                    </a:ext>
                  </a:extLst>
                </p:cNvPr>
                <p:cNvSpPr/>
                <p:nvPr/>
              </p:nvSpPr>
              <p:spPr>
                <a:xfrm>
                  <a:off x="457200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65" name="Cube 168">
                  <a:extLst>
                    <a:ext uri="{FF2B5EF4-FFF2-40B4-BE49-F238E27FC236}">
                      <a16:creationId xmlns:a16="http://schemas.microsoft.com/office/drawing/2014/main" id="{C7B4AD54-65C3-4FD4-89DA-DAB00E820D63}"/>
                    </a:ext>
                  </a:extLst>
                </p:cNvPr>
                <p:cNvSpPr/>
                <p:nvPr/>
              </p:nvSpPr>
              <p:spPr>
                <a:xfrm>
                  <a:off x="274320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66" name="Cube 169">
                  <a:extLst>
                    <a:ext uri="{FF2B5EF4-FFF2-40B4-BE49-F238E27FC236}">
                      <a16:creationId xmlns:a16="http://schemas.microsoft.com/office/drawing/2014/main" id="{A621F164-FAF1-4635-BD60-88C19362BE5D}"/>
                    </a:ext>
                  </a:extLst>
                </p:cNvPr>
                <p:cNvSpPr/>
                <p:nvPr/>
              </p:nvSpPr>
              <p:spPr>
                <a:xfrm>
                  <a:off x="329184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67" name="Cube 170">
                  <a:extLst>
                    <a:ext uri="{FF2B5EF4-FFF2-40B4-BE49-F238E27FC236}">
                      <a16:creationId xmlns:a16="http://schemas.microsoft.com/office/drawing/2014/main" id="{602BED1F-7850-4F29-9EC2-3FC14E666070}"/>
                    </a:ext>
                  </a:extLst>
                </p:cNvPr>
                <p:cNvSpPr/>
                <p:nvPr/>
              </p:nvSpPr>
              <p:spPr>
                <a:xfrm>
                  <a:off x="3840480" y="4379235"/>
                  <a:ext cx="731520" cy="751839"/>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68" name="Cube 171">
                  <a:extLst>
                    <a:ext uri="{FF2B5EF4-FFF2-40B4-BE49-F238E27FC236}">
                      <a16:creationId xmlns:a16="http://schemas.microsoft.com/office/drawing/2014/main" id="{CD379A0E-DCC3-4CAE-BC07-1FFFC7FD1857}"/>
                    </a:ext>
                  </a:extLst>
                </p:cNvPr>
                <p:cNvSpPr/>
                <p:nvPr/>
              </p:nvSpPr>
              <p:spPr>
                <a:xfrm>
                  <a:off x="4389120" y="437923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grpSp>
        </p:grpSp>
        <p:grpSp>
          <p:nvGrpSpPr>
            <p:cNvPr id="12" name="Group 173">
              <a:extLst>
                <a:ext uri="{FF2B5EF4-FFF2-40B4-BE49-F238E27FC236}">
                  <a16:creationId xmlns:a16="http://schemas.microsoft.com/office/drawing/2014/main" id="{C3E07FFC-4006-4B7F-AC0A-AA3FC5E135B6}"/>
                </a:ext>
              </a:extLst>
            </p:cNvPr>
            <p:cNvGrpSpPr/>
            <p:nvPr/>
          </p:nvGrpSpPr>
          <p:grpSpPr>
            <a:xfrm>
              <a:off x="3667760" y="2477419"/>
              <a:ext cx="3640749" cy="2397625"/>
              <a:chOff x="3667760" y="3268138"/>
              <a:chExt cx="3640749" cy="2397625"/>
            </a:xfrm>
          </p:grpSpPr>
          <p:grpSp>
            <p:nvGrpSpPr>
              <p:cNvPr id="13" name="Group 174">
                <a:extLst>
                  <a:ext uri="{FF2B5EF4-FFF2-40B4-BE49-F238E27FC236}">
                    <a16:creationId xmlns:a16="http://schemas.microsoft.com/office/drawing/2014/main" id="{D7AB8B3F-00F0-415A-88BA-EB34194B656B}"/>
                  </a:ext>
                </a:extLst>
              </p:cNvPr>
              <p:cNvGrpSpPr/>
              <p:nvPr/>
            </p:nvGrpSpPr>
            <p:grpSpPr>
              <a:xfrm>
                <a:off x="3667760" y="3684221"/>
                <a:ext cx="2133600" cy="988008"/>
                <a:chOff x="2743200" y="3764142"/>
                <a:chExt cx="2926080" cy="1387529"/>
              </a:xfrm>
            </p:grpSpPr>
            <p:sp>
              <p:nvSpPr>
                <p:cNvPr id="31" name="Cube 192">
                  <a:extLst>
                    <a:ext uri="{FF2B5EF4-FFF2-40B4-BE49-F238E27FC236}">
                      <a16:creationId xmlns:a16="http://schemas.microsoft.com/office/drawing/2014/main" id="{6EB00C5A-50F2-48BB-BF9A-5F52E90EF20C}"/>
                    </a:ext>
                  </a:extLst>
                </p:cNvPr>
                <p:cNvSpPr/>
                <p:nvPr/>
              </p:nvSpPr>
              <p:spPr>
                <a:xfrm>
                  <a:off x="329184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32" name="Cube 193">
                  <a:extLst>
                    <a:ext uri="{FF2B5EF4-FFF2-40B4-BE49-F238E27FC236}">
                      <a16:creationId xmlns:a16="http://schemas.microsoft.com/office/drawing/2014/main" id="{0D2D382A-2F5F-4655-8A42-A19A4B18EA59}"/>
                    </a:ext>
                  </a:extLst>
                </p:cNvPr>
                <p:cNvSpPr/>
                <p:nvPr/>
              </p:nvSpPr>
              <p:spPr>
                <a:xfrm>
                  <a:off x="384048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33" name="Cube 194">
                  <a:extLst>
                    <a:ext uri="{FF2B5EF4-FFF2-40B4-BE49-F238E27FC236}">
                      <a16:creationId xmlns:a16="http://schemas.microsoft.com/office/drawing/2014/main" id="{A3A320F9-72DD-4292-8602-EE8402985C2A}"/>
                    </a:ext>
                  </a:extLst>
                </p:cNvPr>
                <p:cNvSpPr/>
                <p:nvPr/>
              </p:nvSpPr>
              <p:spPr>
                <a:xfrm>
                  <a:off x="438912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34" name="Cube 195">
                  <a:extLst>
                    <a:ext uri="{FF2B5EF4-FFF2-40B4-BE49-F238E27FC236}">
                      <a16:creationId xmlns:a16="http://schemas.microsoft.com/office/drawing/2014/main" id="{7B340168-D08C-4260-A850-53CAC0119B09}"/>
                    </a:ext>
                  </a:extLst>
                </p:cNvPr>
                <p:cNvSpPr/>
                <p:nvPr/>
              </p:nvSpPr>
              <p:spPr>
                <a:xfrm>
                  <a:off x="493776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35" name="Cube 196">
                  <a:extLst>
                    <a:ext uri="{FF2B5EF4-FFF2-40B4-BE49-F238E27FC236}">
                      <a16:creationId xmlns:a16="http://schemas.microsoft.com/office/drawing/2014/main" id="{07D4C203-2662-4CE9-87D1-5E1D5343D3B9}"/>
                    </a:ext>
                  </a:extLst>
                </p:cNvPr>
                <p:cNvSpPr/>
                <p:nvPr/>
              </p:nvSpPr>
              <p:spPr>
                <a:xfrm>
                  <a:off x="310896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36" name="Cube 197">
                  <a:extLst>
                    <a:ext uri="{FF2B5EF4-FFF2-40B4-BE49-F238E27FC236}">
                      <a16:creationId xmlns:a16="http://schemas.microsoft.com/office/drawing/2014/main" id="{04C56A4E-EEEB-4A55-9CF2-D02E38DB52F7}"/>
                    </a:ext>
                  </a:extLst>
                </p:cNvPr>
                <p:cNvSpPr/>
                <p:nvPr/>
              </p:nvSpPr>
              <p:spPr>
                <a:xfrm>
                  <a:off x="365760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37" name="Cube 198">
                  <a:extLst>
                    <a:ext uri="{FF2B5EF4-FFF2-40B4-BE49-F238E27FC236}">
                      <a16:creationId xmlns:a16="http://schemas.microsoft.com/office/drawing/2014/main" id="{1A97E2A5-5517-4742-A728-BFC5A1D55292}"/>
                    </a:ext>
                  </a:extLst>
                </p:cNvPr>
                <p:cNvSpPr/>
                <p:nvPr/>
              </p:nvSpPr>
              <p:spPr>
                <a:xfrm>
                  <a:off x="420624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38" name="Cube 199">
                  <a:extLst>
                    <a:ext uri="{FF2B5EF4-FFF2-40B4-BE49-F238E27FC236}">
                      <a16:creationId xmlns:a16="http://schemas.microsoft.com/office/drawing/2014/main" id="{7FE806EA-0580-4866-8014-953DDEB71EB8}"/>
                    </a:ext>
                  </a:extLst>
                </p:cNvPr>
                <p:cNvSpPr/>
                <p:nvPr/>
              </p:nvSpPr>
              <p:spPr>
                <a:xfrm>
                  <a:off x="475488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39" name="Cube 200">
                  <a:extLst>
                    <a:ext uri="{FF2B5EF4-FFF2-40B4-BE49-F238E27FC236}">
                      <a16:creationId xmlns:a16="http://schemas.microsoft.com/office/drawing/2014/main" id="{0873617D-0274-4EBC-8201-E999479E2DC7}"/>
                    </a:ext>
                  </a:extLst>
                </p:cNvPr>
                <p:cNvSpPr/>
                <p:nvPr/>
              </p:nvSpPr>
              <p:spPr>
                <a:xfrm>
                  <a:off x="292608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40" name="Cube 201">
                  <a:extLst>
                    <a:ext uri="{FF2B5EF4-FFF2-40B4-BE49-F238E27FC236}">
                      <a16:creationId xmlns:a16="http://schemas.microsoft.com/office/drawing/2014/main" id="{01A06691-ADD4-446C-9D9D-6B48A4596874}"/>
                    </a:ext>
                  </a:extLst>
                </p:cNvPr>
                <p:cNvSpPr/>
                <p:nvPr/>
              </p:nvSpPr>
              <p:spPr>
                <a:xfrm>
                  <a:off x="347472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41" name="Cube 202">
                  <a:extLst>
                    <a:ext uri="{FF2B5EF4-FFF2-40B4-BE49-F238E27FC236}">
                      <a16:creationId xmlns:a16="http://schemas.microsoft.com/office/drawing/2014/main" id="{1D9CBE21-6B46-4566-A1DD-0ABF80FAEA57}"/>
                    </a:ext>
                  </a:extLst>
                </p:cNvPr>
                <p:cNvSpPr/>
                <p:nvPr/>
              </p:nvSpPr>
              <p:spPr>
                <a:xfrm>
                  <a:off x="402336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42" name="Cube 203">
                  <a:extLst>
                    <a:ext uri="{FF2B5EF4-FFF2-40B4-BE49-F238E27FC236}">
                      <a16:creationId xmlns:a16="http://schemas.microsoft.com/office/drawing/2014/main" id="{C856AF6A-A947-4FAF-8F88-4C7FAFB8B953}"/>
                    </a:ext>
                  </a:extLst>
                </p:cNvPr>
                <p:cNvSpPr/>
                <p:nvPr/>
              </p:nvSpPr>
              <p:spPr>
                <a:xfrm>
                  <a:off x="457200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43" name="Cube 204">
                  <a:extLst>
                    <a:ext uri="{FF2B5EF4-FFF2-40B4-BE49-F238E27FC236}">
                      <a16:creationId xmlns:a16="http://schemas.microsoft.com/office/drawing/2014/main" id="{AB8BE3D7-CAC6-4045-9962-003712C01E17}"/>
                    </a:ext>
                  </a:extLst>
                </p:cNvPr>
                <p:cNvSpPr/>
                <p:nvPr/>
              </p:nvSpPr>
              <p:spPr>
                <a:xfrm>
                  <a:off x="274320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44" name="Cube 205">
                  <a:extLst>
                    <a:ext uri="{FF2B5EF4-FFF2-40B4-BE49-F238E27FC236}">
                      <a16:creationId xmlns:a16="http://schemas.microsoft.com/office/drawing/2014/main" id="{1010A437-7895-4A71-83E5-D22A45393376}"/>
                    </a:ext>
                  </a:extLst>
                </p:cNvPr>
                <p:cNvSpPr/>
                <p:nvPr/>
              </p:nvSpPr>
              <p:spPr>
                <a:xfrm>
                  <a:off x="329184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49" name="Cube 206">
                  <a:extLst>
                    <a:ext uri="{FF2B5EF4-FFF2-40B4-BE49-F238E27FC236}">
                      <a16:creationId xmlns:a16="http://schemas.microsoft.com/office/drawing/2014/main" id="{D5F1C3BC-A527-424F-80BB-50A80210207C}"/>
                    </a:ext>
                  </a:extLst>
                </p:cNvPr>
                <p:cNvSpPr/>
                <p:nvPr/>
              </p:nvSpPr>
              <p:spPr>
                <a:xfrm>
                  <a:off x="3840480" y="4379235"/>
                  <a:ext cx="731520" cy="751839"/>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50" name="Cube 207">
                  <a:extLst>
                    <a:ext uri="{FF2B5EF4-FFF2-40B4-BE49-F238E27FC236}">
                      <a16:creationId xmlns:a16="http://schemas.microsoft.com/office/drawing/2014/main" id="{5E241131-C8B3-47C0-86A1-89D55FF94632}"/>
                    </a:ext>
                  </a:extLst>
                </p:cNvPr>
                <p:cNvSpPr/>
                <p:nvPr/>
              </p:nvSpPr>
              <p:spPr>
                <a:xfrm>
                  <a:off x="4417080" y="4399832"/>
                  <a:ext cx="731520" cy="751839"/>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grpSp>
          <p:grpSp>
            <p:nvGrpSpPr>
              <p:cNvPr id="14" name="Group 175">
                <a:extLst>
                  <a:ext uri="{FF2B5EF4-FFF2-40B4-BE49-F238E27FC236}">
                    <a16:creationId xmlns:a16="http://schemas.microsoft.com/office/drawing/2014/main" id="{5A0CE8EA-050A-4634-9832-5ADE4DB34FE6}"/>
                  </a:ext>
                </a:extLst>
              </p:cNvPr>
              <p:cNvGrpSpPr/>
              <p:nvPr/>
            </p:nvGrpSpPr>
            <p:grpSpPr>
              <a:xfrm>
                <a:off x="3667760" y="3268138"/>
                <a:ext cx="3640749" cy="2397625"/>
                <a:chOff x="2743200" y="3764142"/>
                <a:chExt cx="4993027" cy="3367152"/>
              </a:xfrm>
            </p:grpSpPr>
            <p:sp>
              <p:nvSpPr>
                <p:cNvPr id="15" name="Cube 176">
                  <a:extLst>
                    <a:ext uri="{FF2B5EF4-FFF2-40B4-BE49-F238E27FC236}">
                      <a16:creationId xmlns:a16="http://schemas.microsoft.com/office/drawing/2014/main" id="{0E147C1A-19D5-4967-BDEA-E3FEA944FB72}"/>
                    </a:ext>
                  </a:extLst>
                </p:cNvPr>
                <p:cNvSpPr/>
                <p:nvPr/>
              </p:nvSpPr>
              <p:spPr>
                <a:xfrm>
                  <a:off x="329184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6" name="Cube 177">
                  <a:extLst>
                    <a:ext uri="{FF2B5EF4-FFF2-40B4-BE49-F238E27FC236}">
                      <a16:creationId xmlns:a16="http://schemas.microsoft.com/office/drawing/2014/main" id="{64D347FC-A68B-4892-8597-83FF18E3DB86}"/>
                    </a:ext>
                  </a:extLst>
                </p:cNvPr>
                <p:cNvSpPr/>
                <p:nvPr/>
              </p:nvSpPr>
              <p:spPr>
                <a:xfrm>
                  <a:off x="384048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7" name="Cube 178">
                  <a:extLst>
                    <a:ext uri="{FF2B5EF4-FFF2-40B4-BE49-F238E27FC236}">
                      <a16:creationId xmlns:a16="http://schemas.microsoft.com/office/drawing/2014/main" id="{E6641FEA-ACCB-4843-829A-1005BB7282D2}"/>
                    </a:ext>
                  </a:extLst>
                </p:cNvPr>
                <p:cNvSpPr/>
                <p:nvPr/>
              </p:nvSpPr>
              <p:spPr>
                <a:xfrm>
                  <a:off x="438912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8" name="Cube 179">
                  <a:extLst>
                    <a:ext uri="{FF2B5EF4-FFF2-40B4-BE49-F238E27FC236}">
                      <a16:creationId xmlns:a16="http://schemas.microsoft.com/office/drawing/2014/main" id="{27CA566B-9CE0-4A64-8420-43942D3558DA}"/>
                    </a:ext>
                  </a:extLst>
                </p:cNvPr>
                <p:cNvSpPr/>
                <p:nvPr/>
              </p:nvSpPr>
              <p:spPr>
                <a:xfrm>
                  <a:off x="493776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9" name="Cube 180">
                  <a:extLst>
                    <a:ext uri="{FF2B5EF4-FFF2-40B4-BE49-F238E27FC236}">
                      <a16:creationId xmlns:a16="http://schemas.microsoft.com/office/drawing/2014/main" id="{5A2BAFC3-8D6B-4B14-876D-0D74F0617C5B}"/>
                    </a:ext>
                  </a:extLst>
                </p:cNvPr>
                <p:cNvSpPr/>
                <p:nvPr/>
              </p:nvSpPr>
              <p:spPr>
                <a:xfrm>
                  <a:off x="310896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20" name="Cube 181">
                  <a:extLst>
                    <a:ext uri="{FF2B5EF4-FFF2-40B4-BE49-F238E27FC236}">
                      <a16:creationId xmlns:a16="http://schemas.microsoft.com/office/drawing/2014/main" id="{9D30C259-938E-47E8-BD36-59E551E6F4B1}"/>
                    </a:ext>
                  </a:extLst>
                </p:cNvPr>
                <p:cNvSpPr/>
                <p:nvPr/>
              </p:nvSpPr>
              <p:spPr>
                <a:xfrm>
                  <a:off x="365760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21" name="Cube 182">
                  <a:extLst>
                    <a:ext uri="{FF2B5EF4-FFF2-40B4-BE49-F238E27FC236}">
                      <a16:creationId xmlns:a16="http://schemas.microsoft.com/office/drawing/2014/main" id="{22835A83-36C1-45B9-BE66-0208FEB3C807}"/>
                    </a:ext>
                  </a:extLst>
                </p:cNvPr>
                <p:cNvSpPr/>
                <p:nvPr/>
              </p:nvSpPr>
              <p:spPr>
                <a:xfrm>
                  <a:off x="420624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22" name="Cube 183">
                  <a:extLst>
                    <a:ext uri="{FF2B5EF4-FFF2-40B4-BE49-F238E27FC236}">
                      <a16:creationId xmlns:a16="http://schemas.microsoft.com/office/drawing/2014/main" id="{4E2F0255-D3B3-483D-9735-1D164F2EF1FF}"/>
                    </a:ext>
                  </a:extLst>
                </p:cNvPr>
                <p:cNvSpPr/>
                <p:nvPr/>
              </p:nvSpPr>
              <p:spPr>
                <a:xfrm>
                  <a:off x="475488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23" name="Cube 184">
                  <a:extLst>
                    <a:ext uri="{FF2B5EF4-FFF2-40B4-BE49-F238E27FC236}">
                      <a16:creationId xmlns:a16="http://schemas.microsoft.com/office/drawing/2014/main" id="{45FC5705-173C-4FEC-A0CB-5EA30DCD99A7}"/>
                    </a:ext>
                  </a:extLst>
                </p:cNvPr>
                <p:cNvSpPr/>
                <p:nvPr/>
              </p:nvSpPr>
              <p:spPr>
                <a:xfrm>
                  <a:off x="292608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24" name="Cube 185">
                  <a:extLst>
                    <a:ext uri="{FF2B5EF4-FFF2-40B4-BE49-F238E27FC236}">
                      <a16:creationId xmlns:a16="http://schemas.microsoft.com/office/drawing/2014/main" id="{736BFBB9-E69C-4A38-A8C6-FAC8F51D7BE9}"/>
                    </a:ext>
                  </a:extLst>
                </p:cNvPr>
                <p:cNvSpPr/>
                <p:nvPr/>
              </p:nvSpPr>
              <p:spPr>
                <a:xfrm>
                  <a:off x="347472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25" name="Cube 186">
                  <a:extLst>
                    <a:ext uri="{FF2B5EF4-FFF2-40B4-BE49-F238E27FC236}">
                      <a16:creationId xmlns:a16="http://schemas.microsoft.com/office/drawing/2014/main" id="{234DE5EE-7717-4069-B8E8-28D289428A76}"/>
                    </a:ext>
                  </a:extLst>
                </p:cNvPr>
                <p:cNvSpPr/>
                <p:nvPr/>
              </p:nvSpPr>
              <p:spPr>
                <a:xfrm>
                  <a:off x="402336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26" name="Cube 187">
                  <a:extLst>
                    <a:ext uri="{FF2B5EF4-FFF2-40B4-BE49-F238E27FC236}">
                      <a16:creationId xmlns:a16="http://schemas.microsoft.com/office/drawing/2014/main" id="{9D128DF3-3D26-42E2-B3A3-F06D604F13E8}"/>
                    </a:ext>
                  </a:extLst>
                </p:cNvPr>
                <p:cNvSpPr/>
                <p:nvPr/>
              </p:nvSpPr>
              <p:spPr>
                <a:xfrm>
                  <a:off x="457200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27" name="Cube 188">
                  <a:extLst>
                    <a:ext uri="{FF2B5EF4-FFF2-40B4-BE49-F238E27FC236}">
                      <a16:creationId xmlns:a16="http://schemas.microsoft.com/office/drawing/2014/main" id="{01DAD483-EDF9-4629-96A5-B781EC0BD6EC}"/>
                    </a:ext>
                  </a:extLst>
                </p:cNvPr>
                <p:cNvSpPr/>
                <p:nvPr/>
              </p:nvSpPr>
              <p:spPr>
                <a:xfrm>
                  <a:off x="274320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28" name="Cube 189">
                  <a:extLst>
                    <a:ext uri="{FF2B5EF4-FFF2-40B4-BE49-F238E27FC236}">
                      <a16:creationId xmlns:a16="http://schemas.microsoft.com/office/drawing/2014/main" id="{C725763B-F710-425E-8893-1AADC10A0AB5}"/>
                    </a:ext>
                  </a:extLst>
                </p:cNvPr>
                <p:cNvSpPr/>
                <p:nvPr/>
              </p:nvSpPr>
              <p:spPr>
                <a:xfrm>
                  <a:off x="329184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29" name="Cube 190">
                  <a:extLst>
                    <a:ext uri="{FF2B5EF4-FFF2-40B4-BE49-F238E27FC236}">
                      <a16:creationId xmlns:a16="http://schemas.microsoft.com/office/drawing/2014/main" id="{7CFC47AA-1898-4BB5-8CF2-5DE10B92F17E}"/>
                    </a:ext>
                  </a:extLst>
                </p:cNvPr>
                <p:cNvSpPr/>
                <p:nvPr/>
              </p:nvSpPr>
              <p:spPr>
                <a:xfrm>
                  <a:off x="3840480" y="437923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30" name="Cube 191">
                  <a:extLst>
                    <a:ext uri="{FF2B5EF4-FFF2-40B4-BE49-F238E27FC236}">
                      <a16:creationId xmlns:a16="http://schemas.microsoft.com/office/drawing/2014/main" id="{543D0341-2103-47F8-914F-3A68E7465F42}"/>
                    </a:ext>
                  </a:extLst>
                </p:cNvPr>
                <p:cNvSpPr/>
                <p:nvPr/>
              </p:nvSpPr>
              <p:spPr>
                <a:xfrm>
                  <a:off x="7004707" y="6379455"/>
                  <a:ext cx="731520" cy="751839"/>
                </a:xfrm>
                <a:prstGeom prst="cube">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grpSp>
        </p:grpSp>
      </p:grpSp>
      <p:sp>
        <p:nvSpPr>
          <p:cNvPr id="85" name="Cube 207">
            <a:extLst>
              <a:ext uri="{FF2B5EF4-FFF2-40B4-BE49-F238E27FC236}">
                <a16:creationId xmlns:a16="http://schemas.microsoft.com/office/drawing/2014/main" id="{DBA500C8-2931-411C-8D5E-DDC7FBBD51F6}"/>
              </a:ext>
            </a:extLst>
          </p:cNvPr>
          <p:cNvSpPr/>
          <p:nvPr/>
        </p:nvSpPr>
        <p:spPr>
          <a:xfrm>
            <a:off x="2613501" y="3967692"/>
            <a:ext cx="360680" cy="370906"/>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86" name="文本框 85">
            <a:extLst>
              <a:ext uri="{FF2B5EF4-FFF2-40B4-BE49-F238E27FC236}">
                <a16:creationId xmlns:a16="http://schemas.microsoft.com/office/drawing/2014/main" id="{C64D3C40-632C-4C7A-8291-A175F44A9F0D}"/>
              </a:ext>
            </a:extLst>
          </p:cNvPr>
          <p:cNvSpPr txBox="1"/>
          <p:nvPr/>
        </p:nvSpPr>
        <p:spPr>
          <a:xfrm>
            <a:off x="580976" y="5364503"/>
            <a:ext cx="1414732" cy="225062"/>
          </a:xfrm>
          <a:prstGeom prst="rect">
            <a:avLst/>
          </a:prstGeom>
          <a:noFill/>
        </p:spPr>
        <p:txBody>
          <a:bodyPr wrap="square" lIns="0" tIns="0" rIns="0" bIns="0" rtlCol="0">
            <a:spAutoFit/>
          </a:bodyPr>
          <a:lstStyle/>
          <a:p>
            <a:pPr>
              <a:lnSpc>
                <a:spcPct val="114000"/>
              </a:lnSpc>
            </a:pPr>
            <a:r>
              <a:rPr lang="en-US" altLang="zh-CN" sz="1400" dirty="0">
                <a:latin typeface="+mn-lt"/>
              </a:rPr>
              <a:t>global volume</a:t>
            </a:r>
            <a:endParaRPr lang="zh-CN" altLang="en-US" sz="1400" dirty="0" err="1">
              <a:latin typeface="+mn-lt"/>
            </a:endParaRPr>
          </a:p>
        </p:txBody>
      </p:sp>
      <p:sp>
        <p:nvSpPr>
          <p:cNvPr id="87" name="文本框 86">
            <a:extLst>
              <a:ext uri="{FF2B5EF4-FFF2-40B4-BE49-F238E27FC236}">
                <a16:creationId xmlns:a16="http://schemas.microsoft.com/office/drawing/2014/main" id="{05E41D49-59BA-4772-9A70-193DEFA37005}"/>
              </a:ext>
            </a:extLst>
          </p:cNvPr>
          <p:cNvSpPr txBox="1"/>
          <p:nvPr/>
        </p:nvSpPr>
        <p:spPr>
          <a:xfrm>
            <a:off x="3052106" y="5121280"/>
            <a:ext cx="2298864" cy="225062"/>
          </a:xfrm>
          <a:prstGeom prst="rect">
            <a:avLst/>
          </a:prstGeom>
          <a:noFill/>
        </p:spPr>
        <p:txBody>
          <a:bodyPr wrap="square" lIns="0" tIns="0" rIns="0" bIns="0" rtlCol="0">
            <a:spAutoFit/>
          </a:bodyPr>
          <a:lstStyle/>
          <a:p>
            <a:pPr>
              <a:lnSpc>
                <a:spcPct val="114000"/>
              </a:lnSpc>
            </a:pPr>
            <a:r>
              <a:rPr lang="en-US" altLang="zh-CN" sz="1400" dirty="0">
                <a:latin typeface="+mn-lt"/>
              </a:rPr>
              <a:t>current volume</a:t>
            </a:r>
            <a:endParaRPr lang="zh-CN" altLang="en-US" sz="1400" dirty="0" err="1">
              <a:latin typeface="+mn-lt"/>
            </a:endParaRPr>
          </a:p>
        </p:txBody>
      </p:sp>
      <p:cxnSp>
        <p:nvCxnSpPr>
          <p:cNvPr id="88" name="直接箭头连接符 87">
            <a:extLst>
              <a:ext uri="{FF2B5EF4-FFF2-40B4-BE49-F238E27FC236}">
                <a16:creationId xmlns:a16="http://schemas.microsoft.com/office/drawing/2014/main" id="{9846983A-DD0C-415F-9BAE-CC0AE0FAD6F7}"/>
              </a:ext>
            </a:extLst>
          </p:cNvPr>
          <p:cNvCxnSpPr>
            <a:stCxn id="30" idx="2"/>
            <a:endCxn id="50" idx="0"/>
          </p:cNvCxnSpPr>
          <p:nvPr/>
        </p:nvCxnSpPr>
        <p:spPr>
          <a:xfrm flipH="1" flipV="1">
            <a:off x="1534001" y="4324375"/>
            <a:ext cx="1050419" cy="91887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9" name="直接箭头连接符 88">
            <a:extLst>
              <a:ext uri="{FF2B5EF4-FFF2-40B4-BE49-F238E27FC236}">
                <a16:creationId xmlns:a16="http://schemas.microsoft.com/office/drawing/2014/main" id="{ABADCB60-6BE3-467B-A8A7-3C272CE9F671}"/>
              </a:ext>
            </a:extLst>
          </p:cNvPr>
          <p:cNvCxnSpPr>
            <a:endCxn id="85" idx="2"/>
          </p:cNvCxnSpPr>
          <p:nvPr/>
        </p:nvCxnSpPr>
        <p:spPr>
          <a:xfrm flipV="1">
            <a:off x="1531461" y="4198230"/>
            <a:ext cx="1082040" cy="585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0" name="文本框 89">
            <a:extLst>
              <a:ext uri="{FF2B5EF4-FFF2-40B4-BE49-F238E27FC236}">
                <a16:creationId xmlns:a16="http://schemas.microsoft.com/office/drawing/2014/main" id="{2A97B2F3-416D-441B-9290-5C9296EA428B}"/>
              </a:ext>
            </a:extLst>
          </p:cNvPr>
          <p:cNvSpPr txBox="1"/>
          <p:nvPr/>
        </p:nvSpPr>
        <p:spPr>
          <a:xfrm>
            <a:off x="1785445" y="4927272"/>
            <a:ext cx="1414732" cy="225062"/>
          </a:xfrm>
          <a:prstGeom prst="rect">
            <a:avLst/>
          </a:prstGeom>
          <a:noFill/>
        </p:spPr>
        <p:txBody>
          <a:bodyPr wrap="square" lIns="0" tIns="0" rIns="0" bIns="0" rtlCol="0">
            <a:spAutoFit/>
          </a:bodyPr>
          <a:lstStyle/>
          <a:p>
            <a:pPr>
              <a:lnSpc>
                <a:spcPct val="114000"/>
              </a:lnSpc>
            </a:pPr>
            <a:r>
              <a:rPr lang="en-US" altLang="zh-CN" sz="1400" dirty="0">
                <a:latin typeface="+mn-lt"/>
              </a:rPr>
              <a:t>substitute</a:t>
            </a:r>
            <a:endParaRPr lang="zh-CN" altLang="en-US" sz="1400" dirty="0" err="1">
              <a:latin typeface="+mn-lt"/>
            </a:endParaRPr>
          </a:p>
        </p:txBody>
      </p:sp>
      <p:sp>
        <p:nvSpPr>
          <p:cNvPr id="91" name="文本框 90">
            <a:extLst>
              <a:ext uri="{FF2B5EF4-FFF2-40B4-BE49-F238E27FC236}">
                <a16:creationId xmlns:a16="http://schemas.microsoft.com/office/drawing/2014/main" id="{054C9E54-E1A4-42B5-B5FB-693DF6FFE28F}"/>
              </a:ext>
            </a:extLst>
          </p:cNvPr>
          <p:cNvSpPr txBox="1"/>
          <p:nvPr/>
        </p:nvSpPr>
        <p:spPr>
          <a:xfrm>
            <a:off x="3076514" y="4007027"/>
            <a:ext cx="1251823" cy="470642"/>
          </a:xfrm>
          <a:prstGeom prst="rect">
            <a:avLst/>
          </a:prstGeom>
          <a:noFill/>
        </p:spPr>
        <p:txBody>
          <a:bodyPr wrap="square" lIns="0" tIns="0" rIns="0" bIns="0" rtlCol="0">
            <a:spAutoFit/>
          </a:bodyPr>
          <a:lstStyle/>
          <a:p>
            <a:pPr>
              <a:lnSpc>
                <a:spcPct val="114000"/>
              </a:lnSpc>
            </a:pPr>
            <a:r>
              <a:rPr lang="en-US" altLang="zh-CN" sz="1400" dirty="0">
                <a:latin typeface="+mn-lt"/>
              </a:rPr>
              <a:t>volume at the same location</a:t>
            </a:r>
            <a:endParaRPr lang="zh-CN" altLang="en-US" sz="1400" dirty="0" err="1">
              <a:latin typeface="+mn-lt"/>
            </a:endParaRPr>
          </a:p>
        </p:txBody>
      </p:sp>
      <p:grpSp>
        <p:nvGrpSpPr>
          <p:cNvPr id="92" name="Group 208">
            <a:extLst>
              <a:ext uri="{FF2B5EF4-FFF2-40B4-BE49-F238E27FC236}">
                <a16:creationId xmlns:a16="http://schemas.microsoft.com/office/drawing/2014/main" id="{F45B583B-B798-4711-B9F6-DD42DBB581EB}"/>
              </a:ext>
            </a:extLst>
          </p:cNvPr>
          <p:cNvGrpSpPr/>
          <p:nvPr/>
        </p:nvGrpSpPr>
        <p:grpSpPr>
          <a:xfrm>
            <a:off x="4353745" y="3634328"/>
            <a:ext cx="2461840" cy="1661122"/>
            <a:chOff x="3667760" y="2477419"/>
            <a:chExt cx="3640749" cy="2397625"/>
          </a:xfrm>
        </p:grpSpPr>
        <p:grpSp>
          <p:nvGrpSpPr>
            <p:cNvPr id="93" name="Group 172">
              <a:extLst>
                <a:ext uri="{FF2B5EF4-FFF2-40B4-BE49-F238E27FC236}">
                  <a16:creationId xmlns:a16="http://schemas.microsoft.com/office/drawing/2014/main" id="{0B7B13ED-0F53-463E-893D-A1E66C05B633}"/>
                </a:ext>
              </a:extLst>
            </p:cNvPr>
            <p:cNvGrpSpPr/>
            <p:nvPr/>
          </p:nvGrpSpPr>
          <p:grpSpPr>
            <a:xfrm>
              <a:off x="3667760" y="3268137"/>
              <a:ext cx="2133600" cy="1396663"/>
              <a:chOff x="3667760" y="3268137"/>
              <a:chExt cx="2133600" cy="1396663"/>
            </a:xfrm>
          </p:grpSpPr>
          <p:grpSp>
            <p:nvGrpSpPr>
              <p:cNvPr id="129" name="Group 154">
                <a:extLst>
                  <a:ext uri="{FF2B5EF4-FFF2-40B4-BE49-F238E27FC236}">
                    <a16:creationId xmlns:a16="http://schemas.microsoft.com/office/drawing/2014/main" id="{DB59D75F-C043-4110-90C5-83512A8308B2}"/>
                  </a:ext>
                </a:extLst>
              </p:cNvPr>
              <p:cNvGrpSpPr/>
              <p:nvPr/>
            </p:nvGrpSpPr>
            <p:grpSpPr>
              <a:xfrm>
                <a:off x="3667760" y="3684222"/>
                <a:ext cx="2133600" cy="980578"/>
                <a:chOff x="2743200" y="3764142"/>
                <a:chExt cx="2926080" cy="1377094"/>
              </a:xfrm>
            </p:grpSpPr>
            <p:sp>
              <p:nvSpPr>
                <p:cNvPr id="147" name="Cube 133">
                  <a:extLst>
                    <a:ext uri="{FF2B5EF4-FFF2-40B4-BE49-F238E27FC236}">
                      <a16:creationId xmlns:a16="http://schemas.microsoft.com/office/drawing/2014/main" id="{E978ABCD-3956-4B6E-8DE1-78A067947F0A}"/>
                    </a:ext>
                  </a:extLst>
                </p:cNvPr>
                <p:cNvSpPr/>
                <p:nvPr/>
              </p:nvSpPr>
              <p:spPr>
                <a:xfrm>
                  <a:off x="329184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48" name="Cube 134">
                  <a:extLst>
                    <a:ext uri="{FF2B5EF4-FFF2-40B4-BE49-F238E27FC236}">
                      <a16:creationId xmlns:a16="http://schemas.microsoft.com/office/drawing/2014/main" id="{4AE67537-E60F-49B4-830E-0700D24443B1}"/>
                    </a:ext>
                  </a:extLst>
                </p:cNvPr>
                <p:cNvSpPr/>
                <p:nvPr/>
              </p:nvSpPr>
              <p:spPr>
                <a:xfrm>
                  <a:off x="384048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49" name="Cube 136">
                  <a:extLst>
                    <a:ext uri="{FF2B5EF4-FFF2-40B4-BE49-F238E27FC236}">
                      <a16:creationId xmlns:a16="http://schemas.microsoft.com/office/drawing/2014/main" id="{42E85C56-5751-4826-BA40-354338A93C4B}"/>
                    </a:ext>
                  </a:extLst>
                </p:cNvPr>
                <p:cNvSpPr/>
                <p:nvPr/>
              </p:nvSpPr>
              <p:spPr>
                <a:xfrm>
                  <a:off x="438912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50" name="Cube 137">
                  <a:extLst>
                    <a:ext uri="{FF2B5EF4-FFF2-40B4-BE49-F238E27FC236}">
                      <a16:creationId xmlns:a16="http://schemas.microsoft.com/office/drawing/2014/main" id="{8686BD3D-EBFA-478D-8246-4C6472A71C09}"/>
                    </a:ext>
                  </a:extLst>
                </p:cNvPr>
                <p:cNvSpPr/>
                <p:nvPr/>
              </p:nvSpPr>
              <p:spPr>
                <a:xfrm>
                  <a:off x="493776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51" name="Cube 138">
                  <a:extLst>
                    <a:ext uri="{FF2B5EF4-FFF2-40B4-BE49-F238E27FC236}">
                      <a16:creationId xmlns:a16="http://schemas.microsoft.com/office/drawing/2014/main" id="{B4D061CB-B771-4F84-AE20-F7904A240570}"/>
                    </a:ext>
                  </a:extLst>
                </p:cNvPr>
                <p:cNvSpPr/>
                <p:nvPr/>
              </p:nvSpPr>
              <p:spPr>
                <a:xfrm>
                  <a:off x="310896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52" name="Cube 139">
                  <a:extLst>
                    <a:ext uri="{FF2B5EF4-FFF2-40B4-BE49-F238E27FC236}">
                      <a16:creationId xmlns:a16="http://schemas.microsoft.com/office/drawing/2014/main" id="{DD63860E-3EB0-47C2-B51C-D24038E66BA6}"/>
                    </a:ext>
                  </a:extLst>
                </p:cNvPr>
                <p:cNvSpPr/>
                <p:nvPr/>
              </p:nvSpPr>
              <p:spPr>
                <a:xfrm>
                  <a:off x="365760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53" name="Cube 140">
                  <a:extLst>
                    <a:ext uri="{FF2B5EF4-FFF2-40B4-BE49-F238E27FC236}">
                      <a16:creationId xmlns:a16="http://schemas.microsoft.com/office/drawing/2014/main" id="{DA7325A1-1587-4449-BF10-36D7852126A6}"/>
                    </a:ext>
                  </a:extLst>
                </p:cNvPr>
                <p:cNvSpPr/>
                <p:nvPr/>
              </p:nvSpPr>
              <p:spPr>
                <a:xfrm>
                  <a:off x="420624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54" name="Cube 141">
                  <a:extLst>
                    <a:ext uri="{FF2B5EF4-FFF2-40B4-BE49-F238E27FC236}">
                      <a16:creationId xmlns:a16="http://schemas.microsoft.com/office/drawing/2014/main" id="{3D3566CE-C306-4B4F-873F-785583F9E155}"/>
                    </a:ext>
                  </a:extLst>
                </p:cNvPr>
                <p:cNvSpPr/>
                <p:nvPr/>
              </p:nvSpPr>
              <p:spPr>
                <a:xfrm>
                  <a:off x="475488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55" name="Cube 146">
                  <a:extLst>
                    <a:ext uri="{FF2B5EF4-FFF2-40B4-BE49-F238E27FC236}">
                      <a16:creationId xmlns:a16="http://schemas.microsoft.com/office/drawing/2014/main" id="{8DEF2898-7C9F-482C-88E6-ADDE93F3378F}"/>
                    </a:ext>
                  </a:extLst>
                </p:cNvPr>
                <p:cNvSpPr/>
                <p:nvPr/>
              </p:nvSpPr>
              <p:spPr>
                <a:xfrm>
                  <a:off x="292608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56" name="Cube 147">
                  <a:extLst>
                    <a:ext uri="{FF2B5EF4-FFF2-40B4-BE49-F238E27FC236}">
                      <a16:creationId xmlns:a16="http://schemas.microsoft.com/office/drawing/2014/main" id="{2E0DDDD4-FFEE-4A7A-9252-CDFC3FA5F1F2}"/>
                    </a:ext>
                  </a:extLst>
                </p:cNvPr>
                <p:cNvSpPr/>
                <p:nvPr/>
              </p:nvSpPr>
              <p:spPr>
                <a:xfrm>
                  <a:off x="347472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57" name="Cube 148">
                  <a:extLst>
                    <a:ext uri="{FF2B5EF4-FFF2-40B4-BE49-F238E27FC236}">
                      <a16:creationId xmlns:a16="http://schemas.microsoft.com/office/drawing/2014/main" id="{FC5EA221-1978-4246-B94F-BB0AB901C8F1}"/>
                    </a:ext>
                  </a:extLst>
                </p:cNvPr>
                <p:cNvSpPr/>
                <p:nvPr/>
              </p:nvSpPr>
              <p:spPr>
                <a:xfrm>
                  <a:off x="402336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58" name="Cube 149">
                  <a:extLst>
                    <a:ext uri="{FF2B5EF4-FFF2-40B4-BE49-F238E27FC236}">
                      <a16:creationId xmlns:a16="http://schemas.microsoft.com/office/drawing/2014/main" id="{135DCF41-AFCC-4C0D-B23D-7B2AA7A1C320}"/>
                    </a:ext>
                  </a:extLst>
                </p:cNvPr>
                <p:cNvSpPr/>
                <p:nvPr/>
              </p:nvSpPr>
              <p:spPr>
                <a:xfrm>
                  <a:off x="457200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59" name="Cube 150">
                  <a:extLst>
                    <a:ext uri="{FF2B5EF4-FFF2-40B4-BE49-F238E27FC236}">
                      <a16:creationId xmlns:a16="http://schemas.microsoft.com/office/drawing/2014/main" id="{AD693D63-2EBF-4BE0-8BD7-5165349C1EBE}"/>
                    </a:ext>
                  </a:extLst>
                </p:cNvPr>
                <p:cNvSpPr/>
                <p:nvPr/>
              </p:nvSpPr>
              <p:spPr>
                <a:xfrm>
                  <a:off x="274320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60" name="Cube 151">
                  <a:extLst>
                    <a:ext uri="{FF2B5EF4-FFF2-40B4-BE49-F238E27FC236}">
                      <a16:creationId xmlns:a16="http://schemas.microsoft.com/office/drawing/2014/main" id="{02AD45CA-580D-48B7-8A64-62E82C65D712}"/>
                    </a:ext>
                  </a:extLst>
                </p:cNvPr>
                <p:cNvSpPr/>
                <p:nvPr/>
              </p:nvSpPr>
              <p:spPr>
                <a:xfrm>
                  <a:off x="329184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61" name="Cube 152">
                  <a:extLst>
                    <a:ext uri="{FF2B5EF4-FFF2-40B4-BE49-F238E27FC236}">
                      <a16:creationId xmlns:a16="http://schemas.microsoft.com/office/drawing/2014/main" id="{05050302-BA92-40CC-82B6-3F0F7B43CCA3}"/>
                    </a:ext>
                  </a:extLst>
                </p:cNvPr>
                <p:cNvSpPr/>
                <p:nvPr/>
              </p:nvSpPr>
              <p:spPr>
                <a:xfrm>
                  <a:off x="3840480" y="437923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62" name="Cube 153">
                  <a:extLst>
                    <a:ext uri="{FF2B5EF4-FFF2-40B4-BE49-F238E27FC236}">
                      <a16:creationId xmlns:a16="http://schemas.microsoft.com/office/drawing/2014/main" id="{A7E02E48-82CD-4540-B5C7-C60423CC87CB}"/>
                    </a:ext>
                  </a:extLst>
                </p:cNvPr>
                <p:cNvSpPr/>
                <p:nvPr/>
              </p:nvSpPr>
              <p:spPr>
                <a:xfrm>
                  <a:off x="4389120" y="437923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grpSp>
          <p:grpSp>
            <p:nvGrpSpPr>
              <p:cNvPr id="130" name="Group 155">
                <a:extLst>
                  <a:ext uri="{FF2B5EF4-FFF2-40B4-BE49-F238E27FC236}">
                    <a16:creationId xmlns:a16="http://schemas.microsoft.com/office/drawing/2014/main" id="{ED37D0A1-0372-4E51-A824-7C6F2055733A}"/>
                  </a:ext>
                </a:extLst>
              </p:cNvPr>
              <p:cNvGrpSpPr/>
              <p:nvPr/>
            </p:nvGrpSpPr>
            <p:grpSpPr>
              <a:xfrm>
                <a:off x="3667760" y="3268137"/>
                <a:ext cx="2133600" cy="980578"/>
                <a:chOff x="2743200" y="3764142"/>
                <a:chExt cx="2926080" cy="1377094"/>
              </a:xfrm>
            </p:grpSpPr>
            <p:sp>
              <p:nvSpPr>
                <p:cNvPr id="131" name="Cube 156">
                  <a:extLst>
                    <a:ext uri="{FF2B5EF4-FFF2-40B4-BE49-F238E27FC236}">
                      <a16:creationId xmlns:a16="http://schemas.microsoft.com/office/drawing/2014/main" id="{8B064244-FBC0-4B3F-9081-1EBF3D682997}"/>
                    </a:ext>
                  </a:extLst>
                </p:cNvPr>
                <p:cNvSpPr/>
                <p:nvPr/>
              </p:nvSpPr>
              <p:spPr>
                <a:xfrm>
                  <a:off x="329184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32" name="Cube 157">
                  <a:extLst>
                    <a:ext uri="{FF2B5EF4-FFF2-40B4-BE49-F238E27FC236}">
                      <a16:creationId xmlns:a16="http://schemas.microsoft.com/office/drawing/2014/main" id="{9F145E1D-649B-4E40-972B-01B5C614D380}"/>
                    </a:ext>
                  </a:extLst>
                </p:cNvPr>
                <p:cNvSpPr/>
                <p:nvPr/>
              </p:nvSpPr>
              <p:spPr>
                <a:xfrm>
                  <a:off x="384048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33" name="Cube 158">
                  <a:extLst>
                    <a:ext uri="{FF2B5EF4-FFF2-40B4-BE49-F238E27FC236}">
                      <a16:creationId xmlns:a16="http://schemas.microsoft.com/office/drawing/2014/main" id="{9F8F5515-A7D4-4B0D-B861-FD36F02D4793}"/>
                    </a:ext>
                  </a:extLst>
                </p:cNvPr>
                <p:cNvSpPr/>
                <p:nvPr/>
              </p:nvSpPr>
              <p:spPr>
                <a:xfrm>
                  <a:off x="438912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34" name="Cube 159">
                  <a:extLst>
                    <a:ext uri="{FF2B5EF4-FFF2-40B4-BE49-F238E27FC236}">
                      <a16:creationId xmlns:a16="http://schemas.microsoft.com/office/drawing/2014/main" id="{E608E8AE-6E16-453D-BF47-A8807C19C281}"/>
                    </a:ext>
                  </a:extLst>
                </p:cNvPr>
                <p:cNvSpPr/>
                <p:nvPr/>
              </p:nvSpPr>
              <p:spPr>
                <a:xfrm>
                  <a:off x="493776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35" name="Cube 160">
                  <a:extLst>
                    <a:ext uri="{FF2B5EF4-FFF2-40B4-BE49-F238E27FC236}">
                      <a16:creationId xmlns:a16="http://schemas.microsoft.com/office/drawing/2014/main" id="{E3DA3CE7-5171-41B8-B765-DBC2742394A7}"/>
                    </a:ext>
                  </a:extLst>
                </p:cNvPr>
                <p:cNvSpPr/>
                <p:nvPr/>
              </p:nvSpPr>
              <p:spPr>
                <a:xfrm>
                  <a:off x="310896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36" name="Cube 161">
                  <a:extLst>
                    <a:ext uri="{FF2B5EF4-FFF2-40B4-BE49-F238E27FC236}">
                      <a16:creationId xmlns:a16="http://schemas.microsoft.com/office/drawing/2014/main" id="{9C040502-00E0-4D19-A5A7-F606314E62C6}"/>
                    </a:ext>
                  </a:extLst>
                </p:cNvPr>
                <p:cNvSpPr/>
                <p:nvPr/>
              </p:nvSpPr>
              <p:spPr>
                <a:xfrm>
                  <a:off x="365760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37" name="Cube 162">
                  <a:extLst>
                    <a:ext uri="{FF2B5EF4-FFF2-40B4-BE49-F238E27FC236}">
                      <a16:creationId xmlns:a16="http://schemas.microsoft.com/office/drawing/2014/main" id="{96A7319B-6461-47AF-A67C-8FDE3FB1F39E}"/>
                    </a:ext>
                  </a:extLst>
                </p:cNvPr>
                <p:cNvSpPr/>
                <p:nvPr/>
              </p:nvSpPr>
              <p:spPr>
                <a:xfrm>
                  <a:off x="420624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38" name="Cube 163">
                  <a:extLst>
                    <a:ext uri="{FF2B5EF4-FFF2-40B4-BE49-F238E27FC236}">
                      <a16:creationId xmlns:a16="http://schemas.microsoft.com/office/drawing/2014/main" id="{8E340184-1F08-44B3-AE86-518CCD734008}"/>
                    </a:ext>
                  </a:extLst>
                </p:cNvPr>
                <p:cNvSpPr/>
                <p:nvPr/>
              </p:nvSpPr>
              <p:spPr>
                <a:xfrm>
                  <a:off x="475488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39" name="Cube 164">
                  <a:extLst>
                    <a:ext uri="{FF2B5EF4-FFF2-40B4-BE49-F238E27FC236}">
                      <a16:creationId xmlns:a16="http://schemas.microsoft.com/office/drawing/2014/main" id="{CD38CDA9-866B-4F94-956A-D3342AB53BAF}"/>
                    </a:ext>
                  </a:extLst>
                </p:cNvPr>
                <p:cNvSpPr/>
                <p:nvPr/>
              </p:nvSpPr>
              <p:spPr>
                <a:xfrm>
                  <a:off x="292608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40" name="Cube 165">
                  <a:extLst>
                    <a:ext uri="{FF2B5EF4-FFF2-40B4-BE49-F238E27FC236}">
                      <a16:creationId xmlns:a16="http://schemas.microsoft.com/office/drawing/2014/main" id="{8D3AF825-AB48-4D65-A1BA-A3FC2C58564C}"/>
                    </a:ext>
                  </a:extLst>
                </p:cNvPr>
                <p:cNvSpPr/>
                <p:nvPr/>
              </p:nvSpPr>
              <p:spPr>
                <a:xfrm>
                  <a:off x="347472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41" name="Cube 166">
                  <a:extLst>
                    <a:ext uri="{FF2B5EF4-FFF2-40B4-BE49-F238E27FC236}">
                      <a16:creationId xmlns:a16="http://schemas.microsoft.com/office/drawing/2014/main" id="{15793DB0-8B2A-4752-877C-667344180201}"/>
                    </a:ext>
                  </a:extLst>
                </p:cNvPr>
                <p:cNvSpPr/>
                <p:nvPr/>
              </p:nvSpPr>
              <p:spPr>
                <a:xfrm>
                  <a:off x="402336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42" name="Cube 167">
                  <a:extLst>
                    <a:ext uri="{FF2B5EF4-FFF2-40B4-BE49-F238E27FC236}">
                      <a16:creationId xmlns:a16="http://schemas.microsoft.com/office/drawing/2014/main" id="{E6C43126-3867-402B-8B2A-352343212741}"/>
                    </a:ext>
                  </a:extLst>
                </p:cNvPr>
                <p:cNvSpPr/>
                <p:nvPr/>
              </p:nvSpPr>
              <p:spPr>
                <a:xfrm>
                  <a:off x="457200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43" name="Cube 168">
                  <a:extLst>
                    <a:ext uri="{FF2B5EF4-FFF2-40B4-BE49-F238E27FC236}">
                      <a16:creationId xmlns:a16="http://schemas.microsoft.com/office/drawing/2014/main" id="{DDFB43FF-1646-41C5-AB33-C041E348388B}"/>
                    </a:ext>
                  </a:extLst>
                </p:cNvPr>
                <p:cNvSpPr/>
                <p:nvPr/>
              </p:nvSpPr>
              <p:spPr>
                <a:xfrm>
                  <a:off x="274320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44" name="Cube 169">
                  <a:extLst>
                    <a:ext uri="{FF2B5EF4-FFF2-40B4-BE49-F238E27FC236}">
                      <a16:creationId xmlns:a16="http://schemas.microsoft.com/office/drawing/2014/main" id="{C1E0EEDC-493C-4154-B655-33F933FBC540}"/>
                    </a:ext>
                  </a:extLst>
                </p:cNvPr>
                <p:cNvSpPr/>
                <p:nvPr/>
              </p:nvSpPr>
              <p:spPr>
                <a:xfrm>
                  <a:off x="329184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45" name="Cube 170">
                  <a:extLst>
                    <a:ext uri="{FF2B5EF4-FFF2-40B4-BE49-F238E27FC236}">
                      <a16:creationId xmlns:a16="http://schemas.microsoft.com/office/drawing/2014/main" id="{AE7703D2-9D9F-48F8-B42E-B8648B237A7B}"/>
                    </a:ext>
                  </a:extLst>
                </p:cNvPr>
                <p:cNvSpPr/>
                <p:nvPr/>
              </p:nvSpPr>
              <p:spPr>
                <a:xfrm>
                  <a:off x="3840480" y="4379235"/>
                  <a:ext cx="731520" cy="751839"/>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46" name="Cube 171">
                  <a:extLst>
                    <a:ext uri="{FF2B5EF4-FFF2-40B4-BE49-F238E27FC236}">
                      <a16:creationId xmlns:a16="http://schemas.microsoft.com/office/drawing/2014/main" id="{37E9D4D7-6D42-4A3D-AB99-C7BF175F1301}"/>
                    </a:ext>
                  </a:extLst>
                </p:cNvPr>
                <p:cNvSpPr/>
                <p:nvPr/>
              </p:nvSpPr>
              <p:spPr>
                <a:xfrm>
                  <a:off x="4389120" y="437923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grpSp>
        </p:grpSp>
        <p:grpSp>
          <p:nvGrpSpPr>
            <p:cNvPr id="94" name="Group 173">
              <a:extLst>
                <a:ext uri="{FF2B5EF4-FFF2-40B4-BE49-F238E27FC236}">
                  <a16:creationId xmlns:a16="http://schemas.microsoft.com/office/drawing/2014/main" id="{F1BD9A16-FC9A-4705-8E70-BB2E1F7DDFC1}"/>
                </a:ext>
              </a:extLst>
            </p:cNvPr>
            <p:cNvGrpSpPr/>
            <p:nvPr/>
          </p:nvGrpSpPr>
          <p:grpSpPr>
            <a:xfrm>
              <a:off x="3667760" y="2477419"/>
              <a:ext cx="3640749" cy="2397625"/>
              <a:chOff x="3667760" y="3268138"/>
              <a:chExt cx="3640749" cy="2397625"/>
            </a:xfrm>
          </p:grpSpPr>
          <p:grpSp>
            <p:nvGrpSpPr>
              <p:cNvPr id="95" name="Group 174">
                <a:extLst>
                  <a:ext uri="{FF2B5EF4-FFF2-40B4-BE49-F238E27FC236}">
                    <a16:creationId xmlns:a16="http://schemas.microsoft.com/office/drawing/2014/main" id="{2502FE7D-F7FF-44A7-A56F-F652E3AF9C29}"/>
                  </a:ext>
                </a:extLst>
              </p:cNvPr>
              <p:cNvGrpSpPr/>
              <p:nvPr/>
            </p:nvGrpSpPr>
            <p:grpSpPr>
              <a:xfrm>
                <a:off x="3667760" y="3684221"/>
                <a:ext cx="2133600" cy="988008"/>
                <a:chOff x="2743200" y="3764142"/>
                <a:chExt cx="2926080" cy="1387529"/>
              </a:xfrm>
            </p:grpSpPr>
            <p:sp>
              <p:nvSpPr>
                <p:cNvPr id="113" name="Cube 192">
                  <a:extLst>
                    <a:ext uri="{FF2B5EF4-FFF2-40B4-BE49-F238E27FC236}">
                      <a16:creationId xmlns:a16="http://schemas.microsoft.com/office/drawing/2014/main" id="{212F4824-10F0-491C-9344-64227D96785A}"/>
                    </a:ext>
                  </a:extLst>
                </p:cNvPr>
                <p:cNvSpPr/>
                <p:nvPr/>
              </p:nvSpPr>
              <p:spPr>
                <a:xfrm>
                  <a:off x="329184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14" name="Cube 193">
                  <a:extLst>
                    <a:ext uri="{FF2B5EF4-FFF2-40B4-BE49-F238E27FC236}">
                      <a16:creationId xmlns:a16="http://schemas.microsoft.com/office/drawing/2014/main" id="{059F9323-D3FE-43FC-A799-1B21D2770BC0}"/>
                    </a:ext>
                  </a:extLst>
                </p:cNvPr>
                <p:cNvSpPr/>
                <p:nvPr/>
              </p:nvSpPr>
              <p:spPr>
                <a:xfrm>
                  <a:off x="384048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15" name="Cube 194">
                  <a:extLst>
                    <a:ext uri="{FF2B5EF4-FFF2-40B4-BE49-F238E27FC236}">
                      <a16:creationId xmlns:a16="http://schemas.microsoft.com/office/drawing/2014/main" id="{7FE0400E-86ED-4691-9AC1-AC5570297823}"/>
                    </a:ext>
                  </a:extLst>
                </p:cNvPr>
                <p:cNvSpPr/>
                <p:nvPr/>
              </p:nvSpPr>
              <p:spPr>
                <a:xfrm>
                  <a:off x="438912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16" name="Cube 195">
                  <a:extLst>
                    <a:ext uri="{FF2B5EF4-FFF2-40B4-BE49-F238E27FC236}">
                      <a16:creationId xmlns:a16="http://schemas.microsoft.com/office/drawing/2014/main" id="{A0AC76C7-D446-4DE6-B961-0908CAB758F9}"/>
                    </a:ext>
                  </a:extLst>
                </p:cNvPr>
                <p:cNvSpPr/>
                <p:nvPr/>
              </p:nvSpPr>
              <p:spPr>
                <a:xfrm>
                  <a:off x="493776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17" name="Cube 196">
                  <a:extLst>
                    <a:ext uri="{FF2B5EF4-FFF2-40B4-BE49-F238E27FC236}">
                      <a16:creationId xmlns:a16="http://schemas.microsoft.com/office/drawing/2014/main" id="{65BA3B7E-3F32-4F24-B282-B073030F94A1}"/>
                    </a:ext>
                  </a:extLst>
                </p:cNvPr>
                <p:cNvSpPr/>
                <p:nvPr/>
              </p:nvSpPr>
              <p:spPr>
                <a:xfrm>
                  <a:off x="310896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18" name="Cube 197">
                  <a:extLst>
                    <a:ext uri="{FF2B5EF4-FFF2-40B4-BE49-F238E27FC236}">
                      <a16:creationId xmlns:a16="http://schemas.microsoft.com/office/drawing/2014/main" id="{ED0E0C9B-D9AA-4FEC-8D31-648B96991402}"/>
                    </a:ext>
                  </a:extLst>
                </p:cNvPr>
                <p:cNvSpPr/>
                <p:nvPr/>
              </p:nvSpPr>
              <p:spPr>
                <a:xfrm>
                  <a:off x="365760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19" name="Cube 198">
                  <a:extLst>
                    <a:ext uri="{FF2B5EF4-FFF2-40B4-BE49-F238E27FC236}">
                      <a16:creationId xmlns:a16="http://schemas.microsoft.com/office/drawing/2014/main" id="{893D0644-B410-4462-B982-1E1B9C9062F9}"/>
                    </a:ext>
                  </a:extLst>
                </p:cNvPr>
                <p:cNvSpPr/>
                <p:nvPr/>
              </p:nvSpPr>
              <p:spPr>
                <a:xfrm>
                  <a:off x="420624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20" name="Cube 199">
                  <a:extLst>
                    <a:ext uri="{FF2B5EF4-FFF2-40B4-BE49-F238E27FC236}">
                      <a16:creationId xmlns:a16="http://schemas.microsoft.com/office/drawing/2014/main" id="{627516E8-128E-4EA3-8C70-5982B1AA06AA}"/>
                    </a:ext>
                  </a:extLst>
                </p:cNvPr>
                <p:cNvSpPr/>
                <p:nvPr/>
              </p:nvSpPr>
              <p:spPr>
                <a:xfrm>
                  <a:off x="475488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21" name="Cube 200">
                  <a:extLst>
                    <a:ext uri="{FF2B5EF4-FFF2-40B4-BE49-F238E27FC236}">
                      <a16:creationId xmlns:a16="http://schemas.microsoft.com/office/drawing/2014/main" id="{C9353FAF-0C6F-4DBA-A4A0-772E65D80E8E}"/>
                    </a:ext>
                  </a:extLst>
                </p:cNvPr>
                <p:cNvSpPr/>
                <p:nvPr/>
              </p:nvSpPr>
              <p:spPr>
                <a:xfrm>
                  <a:off x="292608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22" name="Cube 201">
                  <a:extLst>
                    <a:ext uri="{FF2B5EF4-FFF2-40B4-BE49-F238E27FC236}">
                      <a16:creationId xmlns:a16="http://schemas.microsoft.com/office/drawing/2014/main" id="{3D854408-F5D2-476A-AB99-6C0633D865AE}"/>
                    </a:ext>
                  </a:extLst>
                </p:cNvPr>
                <p:cNvSpPr/>
                <p:nvPr/>
              </p:nvSpPr>
              <p:spPr>
                <a:xfrm>
                  <a:off x="347472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23" name="Cube 202">
                  <a:extLst>
                    <a:ext uri="{FF2B5EF4-FFF2-40B4-BE49-F238E27FC236}">
                      <a16:creationId xmlns:a16="http://schemas.microsoft.com/office/drawing/2014/main" id="{6FDFB2C7-8A38-45EA-ACF5-557C7A2FA32E}"/>
                    </a:ext>
                  </a:extLst>
                </p:cNvPr>
                <p:cNvSpPr/>
                <p:nvPr/>
              </p:nvSpPr>
              <p:spPr>
                <a:xfrm>
                  <a:off x="402336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24" name="Cube 203">
                  <a:extLst>
                    <a:ext uri="{FF2B5EF4-FFF2-40B4-BE49-F238E27FC236}">
                      <a16:creationId xmlns:a16="http://schemas.microsoft.com/office/drawing/2014/main" id="{896472C4-69FF-4630-98CA-FE5CC0E8BBDC}"/>
                    </a:ext>
                  </a:extLst>
                </p:cNvPr>
                <p:cNvSpPr/>
                <p:nvPr/>
              </p:nvSpPr>
              <p:spPr>
                <a:xfrm>
                  <a:off x="457200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25" name="Cube 204">
                  <a:extLst>
                    <a:ext uri="{FF2B5EF4-FFF2-40B4-BE49-F238E27FC236}">
                      <a16:creationId xmlns:a16="http://schemas.microsoft.com/office/drawing/2014/main" id="{68673236-BE90-4B6E-A757-1D1A16E1B962}"/>
                    </a:ext>
                  </a:extLst>
                </p:cNvPr>
                <p:cNvSpPr/>
                <p:nvPr/>
              </p:nvSpPr>
              <p:spPr>
                <a:xfrm>
                  <a:off x="274320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26" name="Cube 205">
                  <a:extLst>
                    <a:ext uri="{FF2B5EF4-FFF2-40B4-BE49-F238E27FC236}">
                      <a16:creationId xmlns:a16="http://schemas.microsoft.com/office/drawing/2014/main" id="{C3F114C6-93D2-4FE6-BFEA-036AD15CF17E}"/>
                    </a:ext>
                  </a:extLst>
                </p:cNvPr>
                <p:cNvSpPr/>
                <p:nvPr/>
              </p:nvSpPr>
              <p:spPr>
                <a:xfrm>
                  <a:off x="329184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27" name="Cube 206">
                  <a:extLst>
                    <a:ext uri="{FF2B5EF4-FFF2-40B4-BE49-F238E27FC236}">
                      <a16:creationId xmlns:a16="http://schemas.microsoft.com/office/drawing/2014/main" id="{AAA9CEB2-E5DC-4F86-B468-4CB7D8FF0F52}"/>
                    </a:ext>
                  </a:extLst>
                </p:cNvPr>
                <p:cNvSpPr/>
                <p:nvPr/>
              </p:nvSpPr>
              <p:spPr>
                <a:xfrm>
                  <a:off x="3840480" y="4379235"/>
                  <a:ext cx="731520" cy="751839"/>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28" name="Cube 207">
                  <a:extLst>
                    <a:ext uri="{FF2B5EF4-FFF2-40B4-BE49-F238E27FC236}">
                      <a16:creationId xmlns:a16="http://schemas.microsoft.com/office/drawing/2014/main" id="{04056FEE-EB4D-4168-9D61-F2EFF3548E32}"/>
                    </a:ext>
                  </a:extLst>
                </p:cNvPr>
                <p:cNvSpPr/>
                <p:nvPr/>
              </p:nvSpPr>
              <p:spPr>
                <a:xfrm>
                  <a:off x="4417080" y="4399832"/>
                  <a:ext cx="731520" cy="751839"/>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grpSp>
          <p:grpSp>
            <p:nvGrpSpPr>
              <p:cNvPr id="96" name="Group 175">
                <a:extLst>
                  <a:ext uri="{FF2B5EF4-FFF2-40B4-BE49-F238E27FC236}">
                    <a16:creationId xmlns:a16="http://schemas.microsoft.com/office/drawing/2014/main" id="{1942CC8B-6DFB-4F96-B47D-CF705DEC3564}"/>
                  </a:ext>
                </a:extLst>
              </p:cNvPr>
              <p:cNvGrpSpPr/>
              <p:nvPr/>
            </p:nvGrpSpPr>
            <p:grpSpPr>
              <a:xfrm>
                <a:off x="3667760" y="3268138"/>
                <a:ext cx="3640749" cy="2397625"/>
                <a:chOff x="2743200" y="3764142"/>
                <a:chExt cx="4993027" cy="3367152"/>
              </a:xfrm>
            </p:grpSpPr>
            <p:sp>
              <p:nvSpPr>
                <p:cNvPr id="97" name="Cube 176">
                  <a:extLst>
                    <a:ext uri="{FF2B5EF4-FFF2-40B4-BE49-F238E27FC236}">
                      <a16:creationId xmlns:a16="http://schemas.microsoft.com/office/drawing/2014/main" id="{73440884-172C-404A-ABA6-90D62557C18E}"/>
                    </a:ext>
                  </a:extLst>
                </p:cNvPr>
                <p:cNvSpPr/>
                <p:nvPr/>
              </p:nvSpPr>
              <p:spPr>
                <a:xfrm>
                  <a:off x="329184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98" name="Cube 177">
                  <a:extLst>
                    <a:ext uri="{FF2B5EF4-FFF2-40B4-BE49-F238E27FC236}">
                      <a16:creationId xmlns:a16="http://schemas.microsoft.com/office/drawing/2014/main" id="{86C3EF81-D798-4255-BDD9-268DBF4979DC}"/>
                    </a:ext>
                  </a:extLst>
                </p:cNvPr>
                <p:cNvSpPr/>
                <p:nvPr/>
              </p:nvSpPr>
              <p:spPr>
                <a:xfrm>
                  <a:off x="3840480" y="377430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99" name="Cube 178">
                  <a:extLst>
                    <a:ext uri="{FF2B5EF4-FFF2-40B4-BE49-F238E27FC236}">
                      <a16:creationId xmlns:a16="http://schemas.microsoft.com/office/drawing/2014/main" id="{93E492F9-496F-4157-BB4A-9F7CAB7B77B7}"/>
                    </a:ext>
                  </a:extLst>
                </p:cNvPr>
                <p:cNvSpPr/>
                <p:nvPr/>
              </p:nvSpPr>
              <p:spPr>
                <a:xfrm>
                  <a:off x="438912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00" name="Cube 179">
                  <a:extLst>
                    <a:ext uri="{FF2B5EF4-FFF2-40B4-BE49-F238E27FC236}">
                      <a16:creationId xmlns:a16="http://schemas.microsoft.com/office/drawing/2014/main" id="{2B27B9E9-845F-44BA-B7B3-052669B073EC}"/>
                    </a:ext>
                  </a:extLst>
                </p:cNvPr>
                <p:cNvSpPr/>
                <p:nvPr/>
              </p:nvSpPr>
              <p:spPr>
                <a:xfrm>
                  <a:off x="4937760" y="3764142"/>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01" name="Cube 180">
                  <a:extLst>
                    <a:ext uri="{FF2B5EF4-FFF2-40B4-BE49-F238E27FC236}">
                      <a16:creationId xmlns:a16="http://schemas.microsoft.com/office/drawing/2014/main" id="{BF311B70-4D98-441B-896C-3E9936C24409}"/>
                    </a:ext>
                  </a:extLst>
                </p:cNvPr>
                <p:cNvSpPr/>
                <p:nvPr/>
              </p:nvSpPr>
              <p:spPr>
                <a:xfrm>
                  <a:off x="310896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02" name="Cube 181">
                  <a:extLst>
                    <a:ext uri="{FF2B5EF4-FFF2-40B4-BE49-F238E27FC236}">
                      <a16:creationId xmlns:a16="http://schemas.microsoft.com/office/drawing/2014/main" id="{A1B91AE1-5E9F-48A1-9B8C-E58829B87B5C}"/>
                    </a:ext>
                  </a:extLst>
                </p:cNvPr>
                <p:cNvSpPr/>
                <p:nvPr/>
              </p:nvSpPr>
              <p:spPr>
                <a:xfrm>
                  <a:off x="3657600" y="398272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03" name="Cube 182">
                  <a:extLst>
                    <a:ext uri="{FF2B5EF4-FFF2-40B4-BE49-F238E27FC236}">
                      <a16:creationId xmlns:a16="http://schemas.microsoft.com/office/drawing/2014/main" id="{6E6CD18B-EC40-4176-BE4D-C601314DBFC8}"/>
                    </a:ext>
                  </a:extLst>
                </p:cNvPr>
                <p:cNvSpPr/>
                <p:nvPr/>
              </p:nvSpPr>
              <p:spPr>
                <a:xfrm>
                  <a:off x="420624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04" name="Cube 183">
                  <a:extLst>
                    <a:ext uri="{FF2B5EF4-FFF2-40B4-BE49-F238E27FC236}">
                      <a16:creationId xmlns:a16="http://schemas.microsoft.com/office/drawing/2014/main" id="{46051FD1-2DA1-4F83-9E72-2C8567450BB2}"/>
                    </a:ext>
                  </a:extLst>
                </p:cNvPr>
                <p:cNvSpPr/>
                <p:nvPr/>
              </p:nvSpPr>
              <p:spPr>
                <a:xfrm>
                  <a:off x="4754880" y="3972560"/>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05" name="Cube 184">
                  <a:extLst>
                    <a:ext uri="{FF2B5EF4-FFF2-40B4-BE49-F238E27FC236}">
                      <a16:creationId xmlns:a16="http://schemas.microsoft.com/office/drawing/2014/main" id="{E209F359-3188-453B-A737-8273AF426D08}"/>
                    </a:ext>
                  </a:extLst>
                </p:cNvPr>
                <p:cNvSpPr/>
                <p:nvPr/>
              </p:nvSpPr>
              <p:spPr>
                <a:xfrm>
                  <a:off x="292608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06" name="Cube 185">
                  <a:extLst>
                    <a:ext uri="{FF2B5EF4-FFF2-40B4-BE49-F238E27FC236}">
                      <a16:creationId xmlns:a16="http://schemas.microsoft.com/office/drawing/2014/main" id="{B82EE444-6486-488B-B0C0-2736A1C1A307}"/>
                    </a:ext>
                  </a:extLst>
                </p:cNvPr>
                <p:cNvSpPr/>
                <p:nvPr/>
              </p:nvSpPr>
              <p:spPr>
                <a:xfrm>
                  <a:off x="3474720" y="418097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07" name="Cube 186">
                  <a:extLst>
                    <a:ext uri="{FF2B5EF4-FFF2-40B4-BE49-F238E27FC236}">
                      <a16:creationId xmlns:a16="http://schemas.microsoft.com/office/drawing/2014/main" id="{CE3963A8-1DF6-4EFA-BF81-114D83597583}"/>
                    </a:ext>
                  </a:extLst>
                </p:cNvPr>
                <p:cNvSpPr/>
                <p:nvPr/>
              </p:nvSpPr>
              <p:spPr>
                <a:xfrm>
                  <a:off x="402336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08" name="Cube 187">
                  <a:extLst>
                    <a:ext uri="{FF2B5EF4-FFF2-40B4-BE49-F238E27FC236}">
                      <a16:creationId xmlns:a16="http://schemas.microsoft.com/office/drawing/2014/main" id="{D2293AE1-50F5-4A05-A991-DCBF56608F47}"/>
                    </a:ext>
                  </a:extLst>
                </p:cNvPr>
                <p:cNvSpPr/>
                <p:nvPr/>
              </p:nvSpPr>
              <p:spPr>
                <a:xfrm>
                  <a:off x="4572000" y="4170818"/>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09" name="Cube 188">
                  <a:extLst>
                    <a:ext uri="{FF2B5EF4-FFF2-40B4-BE49-F238E27FC236}">
                      <a16:creationId xmlns:a16="http://schemas.microsoft.com/office/drawing/2014/main" id="{634405F6-ED48-4365-A7F4-45C46AF5CE39}"/>
                    </a:ext>
                  </a:extLst>
                </p:cNvPr>
                <p:cNvSpPr/>
                <p:nvPr/>
              </p:nvSpPr>
              <p:spPr>
                <a:xfrm>
                  <a:off x="274320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10" name="Cube 189">
                  <a:extLst>
                    <a:ext uri="{FF2B5EF4-FFF2-40B4-BE49-F238E27FC236}">
                      <a16:creationId xmlns:a16="http://schemas.microsoft.com/office/drawing/2014/main" id="{E564629E-B9C6-49A1-BB6B-773D6BC2D78B}"/>
                    </a:ext>
                  </a:extLst>
                </p:cNvPr>
                <p:cNvSpPr/>
                <p:nvPr/>
              </p:nvSpPr>
              <p:spPr>
                <a:xfrm>
                  <a:off x="3291840" y="438939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11" name="Cube 190">
                  <a:extLst>
                    <a:ext uri="{FF2B5EF4-FFF2-40B4-BE49-F238E27FC236}">
                      <a16:creationId xmlns:a16="http://schemas.microsoft.com/office/drawing/2014/main" id="{E845D1D9-C5B9-4BE0-8117-49C6D5BFA71A}"/>
                    </a:ext>
                  </a:extLst>
                </p:cNvPr>
                <p:cNvSpPr/>
                <p:nvPr/>
              </p:nvSpPr>
              <p:spPr>
                <a:xfrm>
                  <a:off x="3840480" y="4379236"/>
                  <a:ext cx="731520" cy="751840"/>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12" name="Cube 191">
                  <a:extLst>
                    <a:ext uri="{FF2B5EF4-FFF2-40B4-BE49-F238E27FC236}">
                      <a16:creationId xmlns:a16="http://schemas.microsoft.com/office/drawing/2014/main" id="{C76E2D58-8985-4FE7-A00E-88882BCDAEA7}"/>
                    </a:ext>
                  </a:extLst>
                </p:cNvPr>
                <p:cNvSpPr/>
                <p:nvPr/>
              </p:nvSpPr>
              <p:spPr>
                <a:xfrm>
                  <a:off x="7004707" y="6379455"/>
                  <a:ext cx="731520" cy="751839"/>
                </a:xfrm>
                <a:prstGeom prst="cube">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grpSp>
        </p:grpSp>
      </p:grpSp>
      <p:sp>
        <p:nvSpPr>
          <p:cNvPr id="163" name="Cube 207">
            <a:extLst>
              <a:ext uri="{FF2B5EF4-FFF2-40B4-BE49-F238E27FC236}">
                <a16:creationId xmlns:a16="http://schemas.microsoft.com/office/drawing/2014/main" id="{643E9EA2-D36A-4A69-9598-805AB50062C6}"/>
              </a:ext>
            </a:extLst>
          </p:cNvPr>
          <p:cNvSpPr/>
          <p:nvPr/>
        </p:nvSpPr>
        <p:spPr>
          <a:xfrm>
            <a:off x="6483986" y="3879522"/>
            <a:ext cx="360680" cy="370906"/>
          </a:xfrm>
          <a:prstGeom prst="cube">
            <a:avLst/>
          </a:prstGeom>
          <a:solidFill>
            <a:srgbClr val="FFC000">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14000"/>
              </a:lnSpc>
            </a:pPr>
            <a:endParaRPr lang="en-US" sz="1400" dirty="0"/>
          </a:p>
        </p:txBody>
      </p:sp>
      <p:sp>
        <p:nvSpPr>
          <p:cNvPr id="164" name="文本框 163">
            <a:extLst>
              <a:ext uri="{FF2B5EF4-FFF2-40B4-BE49-F238E27FC236}">
                <a16:creationId xmlns:a16="http://schemas.microsoft.com/office/drawing/2014/main" id="{1F0B71B4-9C92-4388-B840-6C080800E789}"/>
              </a:ext>
            </a:extLst>
          </p:cNvPr>
          <p:cNvSpPr txBox="1"/>
          <p:nvPr/>
        </p:nvSpPr>
        <p:spPr>
          <a:xfrm>
            <a:off x="4486159" y="5275810"/>
            <a:ext cx="1414732" cy="225062"/>
          </a:xfrm>
          <a:prstGeom prst="rect">
            <a:avLst/>
          </a:prstGeom>
          <a:noFill/>
        </p:spPr>
        <p:txBody>
          <a:bodyPr wrap="square" lIns="0" tIns="0" rIns="0" bIns="0" rtlCol="0">
            <a:spAutoFit/>
          </a:bodyPr>
          <a:lstStyle/>
          <a:p>
            <a:pPr>
              <a:lnSpc>
                <a:spcPct val="114000"/>
              </a:lnSpc>
            </a:pPr>
            <a:r>
              <a:rPr lang="en-US" altLang="zh-CN" sz="1400" dirty="0">
                <a:latin typeface="+mn-lt"/>
              </a:rPr>
              <a:t>global volume</a:t>
            </a:r>
            <a:endParaRPr lang="zh-CN" altLang="en-US" sz="1400" dirty="0" err="1">
              <a:latin typeface="+mn-lt"/>
            </a:endParaRPr>
          </a:p>
        </p:txBody>
      </p:sp>
      <p:sp>
        <p:nvSpPr>
          <p:cNvPr id="165" name="文本框 164">
            <a:extLst>
              <a:ext uri="{FF2B5EF4-FFF2-40B4-BE49-F238E27FC236}">
                <a16:creationId xmlns:a16="http://schemas.microsoft.com/office/drawing/2014/main" id="{5F4560B8-044D-4A9E-AFB2-4AE3E5064151}"/>
              </a:ext>
            </a:extLst>
          </p:cNvPr>
          <p:cNvSpPr txBox="1"/>
          <p:nvPr/>
        </p:nvSpPr>
        <p:spPr>
          <a:xfrm>
            <a:off x="6845136" y="5189698"/>
            <a:ext cx="2298864" cy="225062"/>
          </a:xfrm>
          <a:prstGeom prst="rect">
            <a:avLst/>
          </a:prstGeom>
          <a:noFill/>
        </p:spPr>
        <p:txBody>
          <a:bodyPr wrap="square" lIns="0" tIns="0" rIns="0" bIns="0" rtlCol="0">
            <a:spAutoFit/>
          </a:bodyPr>
          <a:lstStyle/>
          <a:p>
            <a:pPr>
              <a:lnSpc>
                <a:spcPct val="114000"/>
              </a:lnSpc>
            </a:pPr>
            <a:r>
              <a:rPr lang="en-US" altLang="zh-CN" sz="1400" dirty="0">
                <a:latin typeface="+mn-lt"/>
              </a:rPr>
              <a:t>current volume, N*C</a:t>
            </a:r>
            <a:endParaRPr lang="zh-CN" altLang="en-US" sz="1400" dirty="0" err="1">
              <a:latin typeface="+mn-lt"/>
            </a:endParaRPr>
          </a:p>
        </p:txBody>
      </p:sp>
      <p:cxnSp>
        <p:nvCxnSpPr>
          <p:cNvPr id="166" name="直接箭头连接符 165">
            <a:extLst>
              <a:ext uri="{FF2B5EF4-FFF2-40B4-BE49-F238E27FC236}">
                <a16:creationId xmlns:a16="http://schemas.microsoft.com/office/drawing/2014/main" id="{C25EFB02-C9D1-49E6-BBB4-F7083BB4BD43}"/>
              </a:ext>
            </a:extLst>
          </p:cNvPr>
          <p:cNvCxnSpPr>
            <a:stCxn id="112" idx="2"/>
            <a:endCxn id="128" idx="0"/>
          </p:cNvCxnSpPr>
          <p:nvPr/>
        </p:nvCxnSpPr>
        <p:spPr>
          <a:xfrm flipH="1" flipV="1">
            <a:off x="5404486" y="4236205"/>
            <a:ext cx="1050419" cy="91887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7" name="直接箭头连接符 166">
            <a:extLst>
              <a:ext uri="{FF2B5EF4-FFF2-40B4-BE49-F238E27FC236}">
                <a16:creationId xmlns:a16="http://schemas.microsoft.com/office/drawing/2014/main" id="{A5B15AE6-AA65-4D89-A573-666095C021BC}"/>
              </a:ext>
            </a:extLst>
          </p:cNvPr>
          <p:cNvCxnSpPr>
            <a:endCxn id="163" idx="2"/>
          </p:cNvCxnSpPr>
          <p:nvPr/>
        </p:nvCxnSpPr>
        <p:spPr>
          <a:xfrm flipV="1">
            <a:off x="5401946" y="4110060"/>
            <a:ext cx="1082040" cy="585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8" name="直接箭头连接符 167">
            <a:extLst>
              <a:ext uri="{FF2B5EF4-FFF2-40B4-BE49-F238E27FC236}">
                <a16:creationId xmlns:a16="http://schemas.microsoft.com/office/drawing/2014/main" id="{C1ED3631-D9BA-4F55-8F24-EA3EB1B008DE}"/>
              </a:ext>
            </a:extLst>
          </p:cNvPr>
          <p:cNvCxnSpPr/>
          <p:nvPr/>
        </p:nvCxnSpPr>
        <p:spPr>
          <a:xfrm>
            <a:off x="6635245" y="4308678"/>
            <a:ext cx="0" cy="532653"/>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69" name="文本框 168">
            <a:extLst>
              <a:ext uri="{FF2B5EF4-FFF2-40B4-BE49-F238E27FC236}">
                <a16:creationId xmlns:a16="http://schemas.microsoft.com/office/drawing/2014/main" id="{9AAFA791-238F-4D98-9E37-EF0AF911162B}"/>
              </a:ext>
            </a:extLst>
          </p:cNvPr>
          <p:cNvSpPr txBox="1"/>
          <p:nvPr/>
        </p:nvSpPr>
        <p:spPr>
          <a:xfrm>
            <a:off x="5579471" y="4846780"/>
            <a:ext cx="1414732" cy="225062"/>
          </a:xfrm>
          <a:prstGeom prst="rect">
            <a:avLst/>
          </a:prstGeom>
          <a:noFill/>
        </p:spPr>
        <p:txBody>
          <a:bodyPr wrap="square" lIns="0" tIns="0" rIns="0" bIns="0" rtlCol="0">
            <a:spAutoFit/>
          </a:bodyPr>
          <a:lstStyle/>
          <a:p>
            <a:pPr>
              <a:lnSpc>
                <a:spcPct val="114000"/>
              </a:lnSpc>
            </a:pPr>
            <a:r>
              <a:rPr lang="en-US" altLang="zh-CN" sz="1400" dirty="0">
                <a:latin typeface="+mn-lt"/>
              </a:rPr>
              <a:t>substitute</a:t>
            </a:r>
            <a:endParaRPr lang="zh-CN" altLang="en-US" sz="1400" dirty="0" err="1">
              <a:latin typeface="+mn-lt"/>
            </a:endParaRPr>
          </a:p>
        </p:txBody>
      </p:sp>
      <p:sp>
        <p:nvSpPr>
          <p:cNvPr id="170" name="文本框 169">
            <a:extLst>
              <a:ext uri="{FF2B5EF4-FFF2-40B4-BE49-F238E27FC236}">
                <a16:creationId xmlns:a16="http://schemas.microsoft.com/office/drawing/2014/main" id="{6BE4E535-ED12-4794-9637-F96034D87A2B}"/>
              </a:ext>
            </a:extLst>
          </p:cNvPr>
          <p:cNvSpPr txBox="1"/>
          <p:nvPr/>
        </p:nvSpPr>
        <p:spPr>
          <a:xfrm>
            <a:off x="6893437" y="3680102"/>
            <a:ext cx="1839493" cy="470642"/>
          </a:xfrm>
          <a:prstGeom prst="rect">
            <a:avLst/>
          </a:prstGeom>
          <a:noFill/>
        </p:spPr>
        <p:txBody>
          <a:bodyPr wrap="square" lIns="0" tIns="0" rIns="0" bIns="0" rtlCol="0">
            <a:spAutoFit/>
          </a:bodyPr>
          <a:lstStyle/>
          <a:p>
            <a:pPr>
              <a:lnSpc>
                <a:spcPct val="114000"/>
              </a:lnSpc>
            </a:pPr>
            <a:r>
              <a:rPr lang="en-US" altLang="zh-CN" sz="1400" dirty="0">
                <a:latin typeface="+mn-lt"/>
              </a:rPr>
              <a:t>volume at the same location, N*C</a:t>
            </a:r>
            <a:endParaRPr lang="zh-CN" altLang="en-US" sz="1400" dirty="0" err="1">
              <a:latin typeface="+mn-lt"/>
            </a:endParaRPr>
          </a:p>
        </p:txBody>
      </p:sp>
      <p:sp>
        <p:nvSpPr>
          <p:cNvPr id="171" name="文本框 170">
            <a:extLst>
              <a:ext uri="{FF2B5EF4-FFF2-40B4-BE49-F238E27FC236}">
                <a16:creationId xmlns:a16="http://schemas.microsoft.com/office/drawing/2014/main" id="{B97F5545-A1AE-4648-BAC5-A6A9592B9333}"/>
              </a:ext>
            </a:extLst>
          </p:cNvPr>
          <p:cNvSpPr txBox="1"/>
          <p:nvPr/>
        </p:nvSpPr>
        <p:spPr>
          <a:xfrm>
            <a:off x="1308576" y="5872366"/>
            <a:ext cx="1937334" cy="257250"/>
          </a:xfrm>
          <a:prstGeom prst="rect">
            <a:avLst/>
          </a:prstGeom>
          <a:noFill/>
        </p:spPr>
        <p:txBody>
          <a:bodyPr wrap="square" lIns="0" tIns="0" rIns="0" bIns="0" rtlCol="0">
            <a:spAutoFit/>
          </a:bodyPr>
          <a:lstStyle/>
          <a:p>
            <a:pPr>
              <a:lnSpc>
                <a:spcPct val="114000"/>
              </a:lnSpc>
            </a:pPr>
            <a:r>
              <a:rPr lang="en-US" altLang="zh-CN" sz="1600" dirty="0">
                <a:latin typeface="+mn-lt"/>
              </a:rPr>
              <a:t>Direct Substitute</a:t>
            </a:r>
            <a:endParaRPr lang="zh-CN" altLang="en-US" sz="1600" dirty="0" err="1">
              <a:latin typeface="+mn-lt"/>
            </a:endParaRPr>
          </a:p>
        </p:txBody>
      </p:sp>
      <p:sp>
        <p:nvSpPr>
          <p:cNvPr id="172" name="文本框 171">
            <a:extLst>
              <a:ext uri="{FF2B5EF4-FFF2-40B4-BE49-F238E27FC236}">
                <a16:creationId xmlns:a16="http://schemas.microsoft.com/office/drawing/2014/main" id="{A12B2A44-2A2F-4C22-89A0-EDC650C06FF4}"/>
              </a:ext>
            </a:extLst>
          </p:cNvPr>
          <p:cNvSpPr txBox="1"/>
          <p:nvPr/>
        </p:nvSpPr>
        <p:spPr>
          <a:xfrm>
            <a:off x="5386165" y="5781634"/>
            <a:ext cx="1692767" cy="537968"/>
          </a:xfrm>
          <a:prstGeom prst="rect">
            <a:avLst/>
          </a:prstGeom>
          <a:noFill/>
        </p:spPr>
        <p:txBody>
          <a:bodyPr wrap="square" lIns="0" tIns="0" rIns="0" bIns="0" rtlCol="0">
            <a:spAutoFit/>
          </a:bodyPr>
          <a:lstStyle/>
          <a:p>
            <a:pPr>
              <a:lnSpc>
                <a:spcPct val="114000"/>
              </a:lnSpc>
            </a:pPr>
            <a:r>
              <a:rPr lang="en-US" altLang="zh-CN" sz="1600" dirty="0">
                <a:latin typeface="+mn-lt"/>
              </a:rPr>
              <a:t>Attention-based Fusion Module</a:t>
            </a:r>
            <a:endParaRPr lang="zh-CN" altLang="en-US" sz="1600" dirty="0" err="1">
              <a:latin typeface="+mn-lt"/>
            </a:endParaRPr>
          </a:p>
        </p:txBody>
      </p:sp>
      <p:sp>
        <p:nvSpPr>
          <p:cNvPr id="173" name="文本框 172">
            <a:extLst>
              <a:ext uri="{FF2B5EF4-FFF2-40B4-BE49-F238E27FC236}">
                <a16:creationId xmlns:a16="http://schemas.microsoft.com/office/drawing/2014/main" id="{42C1F837-15D9-444A-A467-7DE0D7D0AA5E}"/>
              </a:ext>
            </a:extLst>
          </p:cNvPr>
          <p:cNvSpPr txBox="1"/>
          <p:nvPr/>
        </p:nvSpPr>
        <p:spPr>
          <a:xfrm>
            <a:off x="1974751" y="3932624"/>
            <a:ext cx="1414732" cy="225062"/>
          </a:xfrm>
          <a:prstGeom prst="rect">
            <a:avLst/>
          </a:prstGeom>
          <a:noFill/>
        </p:spPr>
        <p:txBody>
          <a:bodyPr wrap="square" lIns="0" tIns="0" rIns="0" bIns="0" rtlCol="0">
            <a:spAutoFit/>
          </a:bodyPr>
          <a:lstStyle/>
          <a:p>
            <a:pPr>
              <a:lnSpc>
                <a:spcPct val="114000"/>
              </a:lnSpc>
            </a:pPr>
            <a:r>
              <a:rPr lang="en-US" altLang="zh-CN" sz="1400" dirty="0">
                <a:latin typeface="+mn-lt"/>
              </a:rPr>
              <a:t>throw</a:t>
            </a:r>
            <a:endParaRPr lang="zh-CN" altLang="en-US" sz="1400" dirty="0" err="1">
              <a:latin typeface="+mn-lt"/>
            </a:endParaRPr>
          </a:p>
        </p:txBody>
      </p:sp>
      <p:sp>
        <p:nvSpPr>
          <p:cNvPr id="174" name="文本框 173">
            <a:extLst>
              <a:ext uri="{FF2B5EF4-FFF2-40B4-BE49-F238E27FC236}">
                <a16:creationId xmlns:a16="http://schemas.microsoft.com/office/drawing/2014/main" id="{A5B2E85B-B2F2-4D25-9258-EB87A46DC022}"/>
              </a:ext>
            </a:extLst>
          </p:cNvPr>
          <p:cNvSpPr txBox="1"/>
          <p:nvPr/>
        </p:nvSpPr>
        <p:spPr>
          <a:xfrm>
            <a:off x="6912303" y="4330136"/>
            <a:ext cx="2371670" cy="614014"/>
          </a:xfrm>
          <a:prstGeom prst="rect">
            <a:avLst/>
          </a:prstGeom>
          <a:noFill/>
        </p:spPr>
        <p:txBody>
          <a:bodyPr wrap="square" lIns="0" tIns="0" rIns="0" bIns="0" rtlCol="0">
            <a:spAutoFit/>
          </a:bodyPr>
          <a:lstStyle/>
          <a:p>
            <a:pPr>
              <a:lnSpc>
                <a:spcPct val="114000"/>
              </a:lnSpc>
            </a:pPr>
            <a:r>
              <a:rPr lang="en-US" altLang="zh-CN" sz="1200" dirty="0">
                <a:latin typeface="+mn-lt"/>
              </a:rPr>
              <a:t>AttentionLayer/</a:t>
            </a:r>
          </a:p>
          <a:p>
            <a:pPr>
              <a:lnSpc>
                <a:spcPct val="114000"/>
              </a:lnSpc>
            </a:pPr>
            <a:r>
              <a:rPr lang="en-US" altLang="zh-CN" sz="1200" dirty="0">
                <a:latin typeface="+mn-lt"/>
              </a:rPr>
              <a:t>Transformer/</a:t>
            </a:r>
          </a:p>
          <a:p>
            <a:pPr>
              <a:lnSpc>
                <a:spcPct val="114000"/>
              </a:lnSpc>
            </a:pPr>
            <a:r>
              <a:rPr lang="en-US" altLang="zh-CN" sz="1200" dirty="0">
                <a:latin typeface="+mn-lt"/>
              </a:rPr>
              <a:t>UNet Attention Block</a:t>
            </a:r>
            <a:endParaRPr lang="zh-CN" altLang="en-US" sz="1200" dirty="0" err="1">
              <a:latin typeface="+mn-lt"/>
            </a:endParaRPr>
          </a:p>
        </p:txBody>
      </p:sp>
    </p:spTree>
    <p:extLst>
      <p:ext uri="{BB962C8B-B14F-4D97-AF65-F5344CB8AC3E}">
        <p14:creationId xmlns:p14="http://schemas.microsoft.com/office/powerpoint/2010/main" val="336409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19090" y="994334"/>
            <a:ext cx="8508999" cy="410210"/>
          </a:xfrm>
        </p:spPr>
        <p:txBody>
          <a:bodyPr/>
          <a:lstStyle/>
          <a:p>
            <a:r>
              <a:rPr lang="en-US" altLang="de-DE" dirty="0"/>
              <a:t>Proposed Method</a:t>
            </a:r>
          </a:p>
        </p:txBody>
      </p:sp>
      <mc:AlternateContent xmlns:mc="http://schemas.openxmlformats.org/markup-compatibility/2006" xmlns:a14="http://schemas.microsoft.com/office/drawing/2010/main">
        <mc:Choice Requires="a14">
          <p:sp>
            <p:nvSpPr>
              <p:cNvPr id="8" name="Inhaltsplatzhalter 2"/>
              <p:cNvSpPr>
                <a:spLocks noGrp="1"/>
              </p:cNvSpPr>
              <p:nvPr>
                <p:ph idx="10"/>
              </p:nvPr>
            </p:nvSpPr>
            <p:spPr>
              <a:xfrm>
                <a:off x="548972" y="1606077"/>
                <a:ext cx="7757901" cy="517350"/>
              </a:xfrm>
            </p:spPr>
            <p:txBody>
              <a:bodyPr/>
              <a:lstStyle/>
              <a:p>
                <a:pPr marL="285750" indent="-285750">
                  <a:lnSpc>
                    <a:spcPct val="150000"/>
                  </a:lnSpc>
                  <a:buFont typeface="Arial" panose="02080604020202020204" pitchFamily="34" charset="0"/>
                  <a:buChar char="•"/>
                </a:pPr>
                <a:r>
                  <a:rPr lang="en-US" sz="2000" dirty="0"/>
                  <a:t>Attention-based Fusion Module</a:t>
                </a:r>
              </a:p>
              <a:p>
                <a:pPr marL="519430" lvl="1" indent="-342900">
                  <a:lnSpc>
                    <a:spcPct val="150000"/>
                  </a:lnSpc>
                  <a:buFont typeface="Courier New" panose="02070309020205020404" pitchFamily="49" charset="0"/>
                  <a:buChar char="o"/>
                </a:pPr>
                <a14:m>
                  <m:oMath xmlns:m="http://schemas.openxmlformats.org/officeDocument/2006/math">
                    <m:sSup>
                      <m:sSupPr>
                        <m:ctrlPr>
                          <a:rPr lang="en-US" i="1">
                            <a:latin typeface="Cambria Math" panose="02040503050406030204" pitchFamily="18" charset="0"/>
                          </a:rPr>
                        </m:ctrlPr>
                      </m:sSupPr>
                      <m:e>
                        <m:r>
                          <m:rPr>
                            <m:nor/>
                          </m:rPr>
                          <a:rPr lang="en-US" dirty="0"/>
                          <m:t>Simplified</m:t>
                        </m:r>
                        <m:r>
                          <m:rPr>
                            <m:nor/>
                          </m:rPr>
                          <a:rPr lang="en-US" dirty="0"/>
                          <m:t> </m:t>
                        </m:r>
                        <m:r>
                          <m:rPr>
                            <m:nor/>
                          </m:rPr>
                          <a:rPr lang="en-US" dirty="0"/>
                          <m:t>attention</m:t>
                        </m:r>
                        <m:r>
                          <m:rPr>
                            <m:nor/>
                          </m:rPr>
                          <a:rPr lang="en-US" dirty="0"/>
                          <m:t> </m:t>
                        </m:r>
                        <m:r>
                          <m:rPr>
                            <m:nor/>
                          </m:rPr>
                          <a:rPr lang="en-US" dirty="0"/>
                          <m:t>mechanism</m:t>
                        </m:r>
                      </m:e>
                      <m:sup>
                        <m:r>
                          <a:rPr lang="en-US">
                            <a:latin typeface="Cambria Math" panose="02040503050406030204" pitchFamily="18" charset="0"/>
                          </a:rPr>
                          <m:t>[7]</m:t>
                        </m:r>
                      </m:sup>
                    </m:sSup>
                  </m:oMath>
                </a14:m>
                <a:r>
                  <a:rPr lang="en-US" dirty="0"/>
                  <a:t>, </a:t>
                </a:r>
                <a14:m>
                  <m:oMath xmlns:m="http://schemas.openxmlformats.org/officeDocument/2006/math">
                    <m:sSup>
                      <m:sSupPr>
                        <m:ctrlPr>
                          <a:rPr lang="en-US" i="1" dirty="0">
                            <a:latin typeface="Cambria Math" panose="02040503050406030204" pitchFamily="18" charset="0"/>
                          </a:rPr>
                        </m:ctrlPr>
                      </m:sSupPr>
                      <m:e>
                        <m:r>
                          <m:rPr>
                            <m:nor/>
                          </m:rPr>
                          <a:rPr lang="en-US" dirty="0"/>
                          <m:t>Transformer</m:t>
                        </m:r>
                        <m:r>
                          <m:rPr>
                            <m:nor/>
                          </m:rPr>
                          <a:rPr lang="en-US" dirty="0"/>
                          <m:t> </m:t>
                        </m:r>
                        <m:r>
                          <m:rPr>
                            <m:nor/>
                          </m:rPr>
                          <a:rPr lang="en-US" dirty="0"/>
                          <m:t>Block</m:t>
                        </m:r>
                      </m:e>
                      <m:sup>
                        <m:r>
                          <a:rPr lang="en-US" dirty="0">
                            <a:latin typeface="Cambria Math" panose="02040503050406030204" pitchFamily="18" charset="0"/>
                          </a:rPr>
                          <m:t>[8]</m:t>
                        </m:r>
                      </m:sup>
                    </m:sSup>
                  </m:oMath>
                </a14:m>
                <a:r>
                  <a:rPr lang="en-US" dirty="0"/>
                  <a:t>, </a:t>
                </a:r>
                <a:r>
                  <a:rPr lang="en-US" dirty="0" err="1"/>
                  <a:t>Unet</a:t>
                </a:r>
                <a:r>
                  <a:rPr lang="en-US" dirty="0"/>
                  <a:t> attention Block</a:t>
                </a:r>
              </a:p>
              <a:p>
                <a:pPr marL="285750" indent="-285750">
                  <a:lnSpc>
                    <a:spcPct val="150000"/>
                  </a:lnSpc>
                  <a:buFont typeface="Arial" panose="02080604020202020204" pitchFamily="34" charset="0"/>
                  <a:buChar char="•"/>
                </a:pPr>
                <a:endParaRPr lang="en-US" dirty="0"/>
              </a:p>
              <a:p>
                <a:pPr marL="462280" lvl="1" indent="-285750">
                  <a:buFont typeface="Arial" panose="02080604020202020204" pitchFamily="34" charset="0"/>
                  <a:buChar char="•"/>
                </a:pPr>
                <a:endParaRPr lang="en-US" dirty="0"/>
              </a:p>
              <a:p>
                <a:pPr lvl="1" indent="0">
                  <a:buNone/>
                </a:pPr>
                <a:endParaRPr lang="en-US" altLang="zh-CN" dirty="0"/>
              </a:p>
              <a:p>
                <a:pPr marL="285750" indent="-285750">
                  <a:buFont typeface="Arial" panose="02080604020202020204" pitchFamily="34" charset="0"/>
                  <a:buChar char="•"/>
                </a:pPr>
                <a:endParaRPr lang="en-US" dirty="0"/>
              </a:p>
            </p:txBody>
          </p:sp>
        </mc:Choice>
        <mc:Fallback xmlns="">
          <p:sp>
            <p:nvSpPr>
              <p:cNvPr id="8" name="Inhaltsplatzhalter 2"/>
              <p:cNvSpPr>
                <a:spLocks noGrp="1" noRot="1" noChangeAspect="1" noMove="1" noResize="1" noEditPoints="1" noAdjustHandles="1" noChangeArrowheads="1" noChangeShapeType="1" noTextEdit="1"/>
              </p:cNvSpPr>
              <p:nvPr>
                <p:ph idx="10"/>
              </p:nvPr>
            </p:nvSpPr>
            <p:spPr>
              <a:xfrm>
                <a:off x="548972" y="1606077"/>
                <a:ext cx="7757901" cy="517350"/>
              </a:xfrm>
              <a:blipFill>
                <a:blip r:embed="rId3"/>
                <a:stretch>
                  <a:fillRect l="-1885" b="-7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CF3F6C3-5932-DF42-8102-C8086B99CF7D}"/>
                  </a:ext>
                </a:extLst>
              </p:cNvPr>
              <p:cNvSpPr/>
              <p:nvPr/>
            </p:nvSpPr>
            <p:spPr>
              <a:xfrm>
                <a:off x="-419920" y="3241305"/>
                <a:ext cx="4257292" cy="9802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DengXian" panose="02010600030101010101" pitchFamily="2" charset="-122"/>
                          <a:cs typeface="Times New Roman" panose="02020603050405020304" pitchFamily="18" charset="0"/>
                        </a:rPr>
                        <m:t>𝑒</m:t>
                      </m:r>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𝑡𝑎𝑛h</m:t>
                      </m:r>
                      <m:d>
                        <m:dPr>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𝐿𝑖𝑛𝑒𝑎𝑟</m:t>
                          </m:r>
                          <m:d>
                            <m:dPr>
                              <m:begChr m:val="["/>
                              <m:endChr m:val="]"/>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dPr>
                            <m:e>
                              <m:acc>
                                <m:accPr>
                                  <m:chr m:val="̃"/>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accPr>
                                <m:e>
                                  <m:sSubSup>
                                    <m:sSubSupPr>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𝐹</m:t>
                                      </m:r>
                                    </m:e>
                                    <m:sub>
                                      <m:r>
                                        <a:rPr lang="en-US" sz="1400" i="1">
                                          <a:effectLst/>
                                          <a:latin typeface="Cambria Math" panose="02040503050406030204" pitchFamily="18" charset="0"/>
                                          <a:ea typeface="DengXian" panose="02010600030101010101" pitchFamily="2" charset="-122"/>
                                          <a:cs typeface="Times New Roman" panose="02020603050405020304" pitchFamily="18" charset="0"/>
                                        </a:rPr>
                                        <m:t>𝑤</m:t>
                                      </m:r>
                                    </m:sub>
                                    <m:sup>
                                      <m:r>
                                        <a:rPr lang="en-US" sz="1400" i="1">
                                          <a:effectLst/>
                                          <a:latin typeface="Cambria Math" panose="02040503050406030204" pitchFamily="18" charset="0"/>
                                          <a:ea typeface="DengXian" panose="02010600030101010101" pitchFamily="2" charset="-122"/>
                                          <a:cs typeface="Times New Roman" panose="02020603050405020304" pitchFamily="18" charset="0"/>
                                        </a:rPr>
                                        <m:t>𝑙</m:t>
                                      </m:r>
                                    </m:sup>
                                  </m:sSubSup>
                                </m:e>
                              </m:acc>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𝐹</m:t>
                                  </m:r>
                                </m:e>
                                <m:sub>
                                  <m:r>
                                    <a:rPr lang="en-US" sz="1400" i="1">
                                      <a:effectLst/>
                                      <a:latin typeface="Cambria Math" panose="02040503050406030204" pitchFamily="18" charset="0"/>
                                      <a:ea typeface="DengXian" panose="02010600030101010101" pitchFamily="2" charset="-122"/>
                                      <a:cs typeface="Times New Roman" panose="02020603050405020304" pitchFamily="18" charset="0"/>
                                    </a:rPr>
                                    <m:t>𝑔</m:t>
                                  </m:r>
                                </m:sub>
                                <m:sup>
                                  <m:r>
                                    <a:rPr lang="en-US" sz="1400" i="1">
                                      <a:effectLst/>
                                      <a:latin typeface="Cambria Math" panose="02040503050406030204" pitchFamily="18" charset="0"/>
                                      <a:ea typeface="DengXian" panose="02010600030101010101" pitchFamily="2" charset="-122"/>
                                      <a:cs typeface="Times New Roman" panose="02020603050405020304" pitchFamily="18" charset="0"/>
                                    </a:rPr>
                                    <m:t>𝑙</m:t>
                                  </m:r>
                                </m:sup>
                              </m:sSubSup>
                            </m:e>
                          </m:d>
                        </m:e>
                      </m:d>
                    </m:oMath>
                  </m:oMathPara>
                </a14:m>
                <a:endParaRPr lang="en-CN" sz="1400" dirty="0">
                  <a:effectLst/>
                  <a:latin typeface="Calibri" panose="020F0502020204030204" pitchFamily="34" charset="0"/>
                  <a:ea typeface="DengXia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400" i="1">
                          <a:effectLst/>
                          <a:latin typeface="Cambria Math" panose="02040503050406030204" pitchFamily="18" charset="0"/>
                          <a:ea typeface="DengXian" panose="02010600030101010101" pitchFamily="2" charset="-122"/>
                          <a:cs typeface="Times New Roman" panose="02020603050405020304" pitchFamily="18" charset="0"/>
                        </a:rPr>
                        <m:t>𝑎𝑡𝑡𝑒𝑛</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𝑠𝑜𝑓𝑡𝑚𝑎𝑥</m:t>
                      </m:r>
                      <m:d>
                        <m:dPr>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𝐿𝑖𝑛𝑒𝑎𝑟</m:t>
                          </m:r>
                          <m:d>
                            <m:dPr>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𝑒</m:t>
                              </m:r>
                            </m:e>
                          </m:d>
                        </m:e>
                      </m:d>
                    </m:oMath>
                  </m:oMathPara>
                </a14:m>
                <a:endParaRPr lang="en-CN" sz="1400" dirty="0">
                  <a:effectLst/>
                  <a:latin typeface="Calibri" panose="020F0502020204030204" pitchFamily="34" charset="0"/>
                  <a:ea typeface="DengXia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acc>
                        <m:accPr>
                          <m:chr m:val="̅"/>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accPr>
                        <m:e>
                          <m:sSubSup>
                            <m:sSubSupPr>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𝐹</m:t>
                              </m:r>
                            </m:e>
                            <m:sub>
                              <m:r>
                                <a:rPr lang="en-US" sz="1400" i="1">
                                  <a:effectLst/>
                                  <a:latin typeface="Cambria Math" panose="02040503050406030204" pitchFamily="18" charset="0"/>
                                  <a:ea typeface="DengXian" panose="02010600030101010101" pitchFamily="2" charset="-122"/>
                                  <a:cs typeface="Times New Roman" panose="02020603050405020304" pitchFamily="18" charset="0"/>
                                </a:rPr>
                                <m:t>𝑤</m:t>
                              </m:r>
                            </m:sub>
                            <m:sup>
                              <m:r>
                                <a:rPr lang="en-US" sz="1400" i="1">
                                  <a:effectLst/>
                                  <a:latin typeface="Cambria Math" panose="02040503050406030204" pitchFamily="18" charset="0"/>
                                  <a:ea typeface="DengXian" panose="02010600030101010101" pitchFamily="2" charset="-122"/>
                                  <a:cs typeface="Times New Roman" panose="02020603050405020304" pitchFamily="18" charset="0"/>
                                </a:rPr>
                                <m:t>𝑙</m:t>
                              </m:r>
                            </m:sup>
                          </m:sSubSup>
                        </m:e>
                      </m:acc>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𝑡𝑎𝑛h</m:t>
                      </m:r>
                      <m:d>
                        <m:dPr>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𝐿𝑖𝑛𝑒𝑎𝑟</m:t>
                          </m:r>
                          <m:d>
                            <m:dPr>
                              <m:begChr m:val="["/>
                              <m:endChr m:val="]"/>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dPr>
                            <m:e>
                              <m:acc>
                                <m:accPr>
                                  <m:chr m:val="̃"/>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accPr>
                                <m:e>
                                  <m:sSubSup>
                                    <m:sSubSupPr>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𝐹</m:t>
                                      </m:r>
                                    </m:e>
                                    <m:sub>
                                      <m:r>
                                        <a:rPr lang="en-US" sz="1400" i="1">
                                          <a:effectLst/>
                                          <a:latin typeface="Cambria Math" panose="02040503050406030204" pitchFamily="18" charset="0"/>
                                          <a:ea typeface="DengXian" panose="02010600030101010101" pitchFamily="2" charset="-122"/>
                                          <a:cs typeface="Times New Roman" panose="02020603050405020304" pitchFamily="18" charset="0"/>
                                        </a:rPr>
                                        <m:t>𝑤</m:t>
                                      </m:r>
                                    </m:sub>
                                    <m:sup>
                                      <m:r>
                                        <a:rPr lang="en-US" sz="1400" i="1">
                                          <a:effectLst/>
                                          <a:latin typeface="Cambria Math" panose="02040503050406030204" pitchFamily="18" charset="0"/>
                                          <a:ea typeface="DengXian" panose="02010600030101010101" pitchFamily="2" charset="-122"/>
                                          <a:cs typeface="Times New Roman" panose="02020603050405020304" pitchFamily="18" charset="0"/>
                                        </a:rPr>
                                        <m:t>𝑙</m:t>
                                      </m:r>
                                    </m:sup>
                                  </m:sSubSup>
                                </m:e>
                              </m:acc>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𝑎𝑡𝑡𝑒𝑛</m:t>
                              </m:r>
                              <m:r>
                                <a:rPr lang="zh-CN" sz="1400">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sz="14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𝐹</m:t>
                                  </m:r>
                                </m:e>
                                <m:sub>
                                  <m:r>
                                    <a:rPr lang="en-US" sz="1400" i="1">
                                      <a:effectLst/>
                                      <a:latin typeface="Cambria Math" panose="02040503050406030204" pitchFamily="18" charset="0"/>
                                      <a:ea typeface="DengXian" panose="02010600030101010101" pitchFamily="2" charset="-122"/>
                                      <a:cs typeface="Times New Roman" panose="02020603050405020304" pitchFamily="18" charset="0"/>
                                    </a:rPr>
                                    <m:t>𝑔</m:t>
                                  </m:r>
                                </m:sub>
                                <m:sup>
                                  <m:r>
                                    <a:rPr lang="en-US" sz="1400" i="1">
                                      <a:effectLst/>
                                      <a:latin typeface="Cambria Math" panose="02040503050406030204" pitchFamily="18" charset="0"/>
                                      <a:ea typeface="DengXian" panose="02010600030101010101" pitchFamily="2" charset="-122"/>
                                      <a:cs typeface="Times New Roman" panose="02020603050405020304" pitchFamily="18" charset="0"/>
                                    </a:rPr>
                                    <m:t>𝑙</m:t>
                                  </m:r>
                                </m:sup>
                              </m:sSubSup>
                            </m:e>
                          </m:d>
                        </m:e>
                      </m:d>
                    </m:oMath>
                  </m:oMathPara>
                </a14:m>
                <a:endParaRPr lang="en-CN" sz="1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5CF3F6C3-5932-DF42-8102-C8086B99CF7D}"/>
                  </a:ext>
                </a:extLst>
              </p:cNvPr>
              <p:cNvSpPr>
                <a:spLocks noRot="1" noChangeAspect="1" noMove="1" noResize="1" noEditPoints="1" noAdjustHandles="1" noChangeArrowheads="1" noChangeShapeType="1" noTextEdit="1"/>
              </p:cNvSpPr>
              <p:nvPr/>
            </p:nvSpPr>
            <p:spPr>
              <a:xfrm>
                <a:off x="-419920" y="3241305"/>
                <a:ext cx="4257292" cy="980268"/>
              </a:xfrm>
              <a:prstGeom prst="rect">
                <a:avLst/>
              </a:prstGeom>
              <a:blipFill>
                <a:blip r:embed="rId4"/>
                <a:stretch>
                  <a:fillRect/>
                </a:stretch>
              </a:blipFill>
            </p:spPr>
            <p:txBody>
              <a:bodyPr/>
              <a:lstStyle/>
              <a:p>
                <a:r>
                  <a:rPr lang="zh-CN" altLang="en-US">
                    <a:noFill/>
                  </a:rPr>
                  <a:t> </a:t>
                </a:r>
              </a:p>
            </p:txBody>
          </p:sp>
        </mc:Fallback>
      </mc:AlternateContent>
      <p:pic>
        <p:nvPicPr>
          <p:cNvPr id="6" name="Picture 5">
            <a:extLst>
              <a:ext uri="{FF2B5EF4-FFF2-40B4-BE49-F238E27FC236}">
                <a16:creationId xmlns:a16="http://schemas.microsoft.com/office/drawing/2014/main" id="{6D14CBD8-D049-A841-BF18-5BC6CE865DF3}"/>
              </a:ext>
            </a:extLst>
          </p:cNvPr>
          <p:cNvPicPr>
            <a:picLocks noChangeAspect="1"/>
          </p:cNvPicPr>
          <p:nvPr/>
        </p:nvPicPr>
        <p:blipFill>
          <a:blip r:embed="rId5"/>
          <a:stretch>
            <a:fillRect/>
          </a:stretch>
        </p:blipFill>
        <p:spPr>
          <a:xfrm>
            <a:off x="5025763" y="2694175"/>
            <a:ext cx="3881664" cy="1920645"/>
          </a:xfrm>
          <a:prstGeom prst="rect">
            <a:avLst/>
          </a:prstGeom>
        </p:spPr>
      </p:pic>
      <p:sp>
        <p:nvSpPr>
          <p:cNvPr id="45" name="TextBox 44">
            <a:extLst>
              <a:ext uri="{FF2B5EF4-FFF2-40B4-BE49-F238E27FC236}">
                <a16:creationId xmlns:a16="http://schemas.microsoft.com/office/drawing/2014/main" id="{884C0D02-14D6-0A40-B933-336435171A15}"/>
              </a:ext>
            </a:extLst>
          </p:cNvPr>
          <p:cNvSpPr txBox="1"/>
          <p:nvPr/>
        </p:nvSpPr>
        <p:spPr>
          <a:xfrm>
            <a:off x="-6129" y="4721420"/>
            <a:ext cx="3390900" cy="192938"/>
          </a:xfrm>
          <a:prstGeom prst="rect">
            <a:avLst/>
          </a:prstGeom>
          <a:noFill/>
        </p:spPr>
        <p:txBody>
          <a:bodyPr wrap="square" lIns="0" tIns="0" rIns="0" bIns="0" rtlCol="0">
            <a:spAutoFit/>
          </a:bodyPr>
          <a:lstStyle/>
          <a:p>
            <a:pPr algn="ctr">
              <a:lnSpc>
                <a:spcPct val="114000"/>
              </a:lnSpc>
            </a:pPr>
            <a:r>
              <a:rPr lang="en-CN" sz="1200" dirty="0">
                <a:latin typeface="+mn-lt"/>
              </a:rPr>
              <a:t>Simplified Attention Mechanism</a:t>
            </a:r>
          </a:p>
        </p:txBody>
      </p:sp>
      <p:sp>
        <p:nvSpPr>
          <p:cNvPr id="46" name="TextBox 45">
            <a:extLst>
              <a:ext uri="{FF2B5EF4-FFF2-40B4-BE49-F238E27FC236}">
                <a16:creationId xmlns:a16="http://schemas.microsoft.com/office/drawing/2014/main" id="{46D29731-1C09-354B-8D47-2768ADE48FDC}"/>
              </a:ext>
            </a:extLst>
          </p:cNvPr>
          <p:cNvSpPr txBox="1"/>
          <p:nvPr/>
        </p:nvSpPr>
        <p:spPr>
          <a:xfrm>
            <a:off x="5306630" y="4686744"/>
            <a:ext cx="3390900" cy="192938"/>
          </a:xfrm>
          <a:prstGeom prst="rect">
            <a:avLst/>
          </a:prstGeom>
          <a:noFill/>
        </p:spPr>
        <p:txBody>
          <a:bodyPr wrap="square" lIns="0" tIns="0" rIns="0" bIns="0" rtlCol="0">
            <a:spAutoFit/>
          </a:bodyPr>
          <a:lstStyle/>
          <a:p>
            <a:pPr algn="ctr">
              <a:lnSpc>
                <a:spcPct val="114000"/>
              </a:lnSpc>
            </a:pPr>
            <a:r>
              <a:rPr lang="en-CN" sz="1200" dirty="0">
                <a:latin typeface="+mn-lt"/>
              </a:rPr>
              <a:t>Unet Attention Block</a:t>
            </a:r>
          </a:p>
        </p:txBody>
      </p:sp>
      <p:sp>
        <p:nvSpPr>
          <p:cNvPr id="47" name="文本框 3">
            <a:extLst>
              <a:ext uri="{FF2B5EF4-FFF2-40B4-BE49-F238E27FC236}">
                <a16:creationId xmlns:a16="http://schemas.microsoft.com/office/drawing/2014/main" id="{5A392D02-69BE-9F46-A746-321F145A782F}"/>
              </a:ext>
            </a:extLst>
          </p:cNvPr>
          <p:cNvSpPr txBox="1"/>
          <p:nvPr/>
        </p:nvSpPr>
        <p:spPr>
          <a:xfrm>
            <a:off x="1534309" y="6463472"/>
            <a:ext cx="6075381" cy="251415"/>
          </a:xfrm>
          <a:prstGeom prst="rect">
            <a:avLst/>
          </a:prstGeom>
          <a:noFill/>
        </p:spPr>
        <p:txBody>
          <a:bodyPr wrap="square" lIns="0" tIns="0" rIns="0" bIns="0" rtlCol="0">
            <a:spAutoFit/>
          </a:bodyPr>
          <a:lstStyle/>
          <a:p>
            <a:pPr>
              <a:lnSpc>
                <a:spcPct val="114000"/>
              </a:lnSpc>
            </a:pPr>
            <a:r>
              <a:rPr lang="en-US" sz="700" dirty="0"/>
              <a:t>[7] </a:t>
            </a:r>
            <a:r>
              <a:rPr lang="en-US" sz="700" dirty="0" err="1"/>
              <a:t>Bahdanau</a:t>
            </a:r>
            <a:r>
              <a:rPr lang="en-US" sz="700" dirty="0"/>
              <a:t> D, Cho K, </a:t>
            </a:r>
            <a:r>
              <a:rPr lang="en-US" sz="700" dirty="0" err="1"/>
              <a:t>Bengio</a:t>
            </a:r>
            <a:r>
              <a:rPr lang="en-US" sz="700" dirty="0"/>
              <a:t> Y. Neural machine translation by jointly learning to align and translate[J]. </a:t>
            </a:r>
            <a:r>
              <a:rPr lang="en-US" sz="700" dirty="0" err="1"/>
              <a:t>arXiv</a:t>
            </a:r>
            <a:r>
              <a:rPr lang="en-US" sz="700" dirty="0"/>
              <a:t> preprint arXiv:1409.0473, 2014.</a:t>
            </a:r>
          </a:p>
          <a:p>
            <a:pPr>
              <a:lnSpc>
                <a:spcPct val="114000"/>
              </a:lnSpc>
            </a:pPr>
            <a:r>
              <a:rPr lang="en-US" sz="700" dirty="0"/>
              <a:t>[8]</a:t>
            </a:r>
            <a:r>
              <a:rPr lang="en-US" sz="800" dirty="0"/>
              <a:t> </a:t>
            </a:r>
            <a:r>
              <a:rPr lang="en-US" sz="700" dirty="0"/>
              <a:t>Vaswani A, </a:t>
            </a:r>
            <a:r>
              <a:rPr lang="en-US" sz="700" dirty="0" err="1"/>
              <a:t>Shazeer</a:t>
            </a:r>
            <a:r>
              <a:rPr lang="en-US" sz="700" dirty="0"/>
              <a:t> N, Parmar N, et al. Attention is all you need[J]. Advances in neural information processing systems, 2017, 30.</a:t>
            </a:r>
            <a:endParaRPr lang="zh-CN" altLang="en-US" sz="700" dirty="0" err="1"/>
          </a:p>
        </p:txBody>
      </p:sp>
      <p:sp>
        <p:nvSpPr>
          <p:cNvPr id="48" name="Inhaltsplatzhalter 2">
            <a:extLst>
              <a:ext uri="{FF2B5EF4-FFF2-40B4-BE49-F238E27FC236}">
                <a16:creationId xmlns:a16="http://schemas.microsoft.com/office/drawing/2014/main" id="{4F3F85A1-E583-6A4F-AD6F-231F1DBA6D8C}"/>
              </a:ext>
            </a:extLst>
          </p:cNvPr>
          <p:cNvSpPr txBox="1">
            <a:spLocks/>
          </p:cNvSpPr>
          <p:nvPr/>
        </p:nvSpPr>
        <p:spPr>
          <a:xfrm>
            <a:off x="548972" y="4993248"/>
            <a:ext cx="8382086" cy="517350"/>
          </a:xfrm>
          <a:prstGeom prst="rect">
            <a:avLst/>
          </a:prstGeom>
          <a:noFill/>
          <a:ln w="9525">
            <a:noFill/>
            <a:miter lim="800000"/>
          </a:ln>
        </p:spPr>
        <p:txBody>
          <a:bodyPr vert="horz" wrap="square" lIns="0" tIns="0" rIns="0" bIns="0" numCol="1" anchor="t" anchorCtr="0" compatLnSpc="1"/>
          <a:lstStyle>
            <a:lvl1pPr algn="l" rtl="0" eaLnBrk="0" fontAlgn="base" hangingPunct="0">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530" indent="-176530" algn="l" rtl="0" eaLnBrk="0" fontAlgn="base" hangingPunct="0">
              <a:lnSpc>
                <a:spcPct val="100000"/>
              </a:lnSpc>
              <a:spcBef>
                <a:spcPct val="0"/>
              </a:spcBef>
              <a:spcAft>
                <a:spcPct val="0"/>
              </a:spcAft>
              <a:buFont typeface="Arial" panose="02080604020202020204" pitchFamily="34" charset="0"/>
              <a:buChar char="•"/>
              <a:defRPr lang="de-DE" sz="1600" kern="1200" noProof="0" dirty="0" smtClean="0">
                <a:solidFill>
                  <a:schemeClr val="tx1"/>
                </a:solidFill>
                <a:latin typeface="+mn-lt"/>
                <a:ea typeface="+mn-ea"/>
                <a:cs typeface="+mn-cs"/>
              </a:defRPr>
            </a:lvl2pPr>
            <a:lvl3pPr marL="360680"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480"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53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pPr marL="285750" indent="-285750">
              <a:buFont typeface="Arial" panose="02080604020202020204" pitchFamily="34" charset="0"/>
              <a:buChar char="•"/>
            </a:pPr>
            <a:r>
              <a:rPr lang="en-US" sz="2000" dirty="0"/>
              <a:t>Loss Function</a:t>
            </a:r>
          </a:p>
          <a:p>
            <a:pPr marL="462280" lvl="1" indent="-285750">
              <a:buFont typeface="Courier New" panose="02070309020205020404" pitchFamily="49" charset="0"/>
              <a:buChar char="o"/>
            </a:pPr>
            <a:r>
              <a:rPr lang="en-US" dirty="0"/>
              <a:t>Weighted Binary Cross Entropy Loss for OCC and logarithm MAE in </a:t>
            </a:r>
            <a:r>
              <a:rPr lang="en-US" dirty="0" err="1"/>
              <a:t>NeuralRecon</a:t>
            </a:r>
            <a:r>
              <a:rPr lang="en-US" dirty="0"/>
              <a:t> for TSDF</a:t>
            </a:r>
          </a:p>
          <a:p>
            <a:pPr marL="462280" lvl="1" indent="-285750"/>
            <a:endParaRPr lang="en-US" dirty="0"/>
          </a:p>
          <a:p>
            <a:pPr lvl="1" indent="0">
              <a:buFont typeface="Arial" panose="02080604020202020204" pitchFamily="34" charset="0"/>
              <a:buNone/>
            </a:pPr>
            <a:endParaRPr lang="en-US" altLang="zh-CN" dirty="0"/>
          </a:p>
          <a:p>
            <a:pPr marL="285750" indent="-285750">
              <a:buFont typeface="Arial" panose="02080604020202020204" pitchFamily="34" charset="0"/>
              <a:buChar char="•"/>
            </a:pPr>
            <a:endParaRPr lang="en-US" dirty="0"/>
          </a:p>
        </p:txBody>
      </p:sp>
      <p:pic>
        <p:nvPicPr>
          <p:cNvPr id="10" name="图片 9">
            <a:extLst>
              <a:ext uri="{FF2B5EF4-FFF2-40B4-BE49-F238E27FC236}">
                <a16:creationId xmlns:a16="http://schemas.microsoft.com/office/drawing/2014/main" id="{D55DCCB3-16CF-40F4-A4F5-4C84FAE256D7}"/>
              </a:ext>
            </a:extLst>
          </p:cNvPr>
          <p:cNvPicPr>
            <a:picLocks noChangeAspect="1"/>
          </p:cNvPicPr>
          <p:nvPr/>
        </p:nvPicPr>
        <p:blipFill>
          <a:blip r:embed="rId6"/>
          <a:stretch>
            <a:fillRect/>
          </a:stretch>
        </p:blipFill>
        <p:spPr>
          <a:xfrm>
            <a:off x="3254399" y="3209110"/>
            <a:ext cx="1907865" cy="1165918"/>
          </a:xfrm>
          <a:prstGeom prst="rect">
            <a:avLst/>
          </a:prstGeom>
        </p:spPr>
      </p:pic>
      <p:sp>
        <p:nvSpPr>
          <p:cNvPr id="17" name="TextBox 44">
            <a:extLst>
              <a:ext uri="{FF2B5EF4-FFF2-40B4-BE49-F238E27FC236}">
                <a16:creationId xmlns:a16="http://schemas.microsoft.com/office/drawing/2014/main" id="{1EC99919-29B8-43B8-AA57-D707A45109D4}"/>
              </a:ext>
            </a:extLst>
          </p:cNvPr>
          <p:cNvSpPr txBox="1"/>
          <p:nvPr/>
        </p:nvSpPr>
        <p:spPr>
          <a:xfrm>
            <a:off x="2458381" y="4721420"/>
            <a:ext cx="3390900" cy="192938"/>
          </a:xfrm>
          <a:prstGeom prst="rect">
            <a:avLst/>
          </a:prstGeom>
          <a:noFill/>
        </p:spPr>
        <p:txBody>
          <a:bodyPr wrap="square" lIns="0" tIns="0" rIns="0" bIns="0" rtlCol="0">
            <a:spAutoFit/>
          </a:bodyPr>
          <a:lstStyle/>
          <a:p>
            <a:pPr algn="ctr">
              <a:lnSpc>
                <a:spcPct val="114000"/>
              </a:lnSpc>
            </a:pPr>
            <a:r>
              <a:rPr lang="en-US" sz="1200" dirty="0">
                <a:latin typeface="+mn-lt"/>
              </a:rPr>
              <a:t>Transformer Block</a:t>
            </a:r>
            <a:endParaRPr lang="en-CN" sz="1200" dirty="0">
              <a:latin typeface="+mn-lt"/>
            </a:endParaRPr>
          </a:p>
        </p:txBody>
      </p:sp>
    </p:spTree>
    <p:extLst>
      <p:ext uri="{BB962C8B-B14F-4D97-AF65-F5344CB8AC3E}">
        <p14:creationId xmlns:p14="http://schemas.microsoft.com/office/powerpoint/2010/main" val="3437372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19090" y="994334"/>
            <a:ext cx="8508999" cy="410210"/>
          </a:xfrm>
        </p:spPr>
        <p:txBody>
          <a:bodyPr/>
          <a:lstStyle/>
          <a:p>
            <a:r>
              <a:rPr lang="en-US" altLang="de-DE" dirty="0"/>
              <a:t>Experiments</a:t>
            </a:r>
          </a:p>
        </p:txBody>
      </p:sp>
      <mc:AlternateContent xmlns:mc="http://schemas.openxmlformats.org/markup-compatibility/2006" xmlns:a14="http://schemas.microsoft.com/office/drawing/2010/main">
        <mc:Choice Requires="a14">
          <p:sp>
            <p:nvSpPr>
              <p:cNvPr id="8" name="Inhaltsplatzhalter 2"/>
              <p:cNvSpPr>
                <a:spLocks noGrp="1"/>
              </p:cNvSpPr>
              <p:nvPr>
                <p:ph idx="10"/>
              </p:nvPr>
            </p:nvSpPr>
            <p:spPr>
              <a:xfrm>
                <a:off x="548972" y="1606077"/>
                <a:ext cx="7757901" cy="517350"/>
              </a:xfrm>
            </p:spPr>
            <p:txBody>
              <a:bodyPr/>
              <a:lstStyle/>
              <a:p>
                <a:pPr marL="285750" indent="-285750">
                  <a:lnSpc>
                    <a:spcPct val="150000"/>
                  </a:lnSpc>
                  <a:buFont typeface="Arial" panose="02080604020202020204" pitchFamily="34" charset="0"/>
                  <a:buChar char="•"/>
                </a:pPr>
                <a:r>
                  <a:rPr lang="en-US" sz="2000" dirty="0"/>
                  <a:t>Experimental Details</a:t>
                </a:r>
              </a:p>
              <a:p>
                <a:pPr marL="519430" lvl="1" indent="-342900">
                  <a:lnSpc>
                    <a:spcPct val="150000"/>
                  </a:lnSpc>
                  <a:buFont typeface="Courier New" panose="02070309020205020404" pitchFamily="49" charset="0"/>
                  <a:buChar char="o"/>
                </a:pPr>
                <a:r>
                  <a:rPr lang="en-US" dirty="0"/>
                  <a:t>Dataset: </a:t>
                </a:r>
                <a14:m>
                  <m:oMath xmlns:m="http://schemas.openxmlformats.org/officeDocument/2006/math">
                    <m:sSup>
                      <m:sSupPr>
                        <m:ctrlPr>
                          <a:rPr lang="en-US" i="1" dirty="0">
                            <a:latin typeface="Cambria Math" panose="02040503050406030204" pitchFamily="18" charset="0"/>
                          </a:rPr>
                        </m:ctrlPr>
                      </m:sSupPr>
                      <m:e>
                        <m:r>
                          <m:rPr>
                            <m:sty m:val="p"/>
                          </m:rPr>
                          <a:rPr lang="en-US">
                            <a:latin typeface="Cambria Math" panose="02040503050406030204" pitchFamily="18" charset="0"/>
                          </a:rPr>
                          <m:t>ScanNet</m:t>
                        </m:r>
                        <m:r>
                          <a:rPr lang="en-US" dirty="0">
                            <a:latin typeface="Cambria Math" panose="02040503050406030204" pitchFamily="18" charset="0"/>
                          </a:rPr>
                          <m:t>(</m:t>
                        </m:r>
                        <m:r>
                          <m:rPr>
                            <m:sty m:val="p"/>
                          </m:rPr>
                          <a:rPr lang="en-US" dirty="0">
                            <a:latin typeface="Cambria Math" panose="02040503050406030204" pitchFamily="18" charset="0"/>
                          </a:rPr>
                          <m:t>V</m:t>
                        </m:r>
                        <m:r>
                          <a:rPr lang="en-US" dirty="0">
                            <a:latin typeface="Cambria Math" panose="02040503050406030204" pitchFamily="18" charset="0"/>
                          </a:rPr>
                          <m:t>2)</m:t>
                        </m:r>
                        <m:r>
                          <m:rPr>
                            <m:nor/>
                          </m:rPr>
                          <a:rPr lang="en-US" dirty="0"/>
                          <m:t> </m:t>
                        </m:r>
                      </m:e>
                      <m:sup>
                        <m:r>
                          <a:rPr lang="en-US" dirty="0">
                            <a:latin typeface="Cambria Math" panose="02040503050406030204" pitchFamily="18" charset="0"/>
                          </a:rPr>
                          <m:t>[9]</m:t>
                        </m:r>
                      </m:sup>
                    </m:sSup>
                  </m:oMath>
                </a14:m>
                <a:r>
                  <a:rPr lang="en-US" dirty="0"/>
                  <a:t> -- 10000/2000/2000 train/validation/test windows </a:t>
                </a:r>
              </a:p>
              <a:p>
                <a:pPr marL="519430" lvl="1" indent="-342900">
                  <a:lnSpc>
                    <a:spcPct val="150000"/>
                  </a:lnSpc>
                  <a:buFont typeface="Courier New" panose="02070309020205020404" pitchFamily="49" charset="0"/>
                  <a:buChar char="o"/>
                </a:pPr>
                <a:r>
                  <a:rPr lang="en-US" dirty="0"/>
                  <a:t>Voxel Dim: (64,64,64), Voxel Size:</a:t>
                </a:r>
                <a:r>
                  <a:rPr lang="zh-CN" altLang="en-US" dirty="0"/>
                  <a:t> </a:t>
                </a:r>
                <a:r>
                  <a:rPr lang="en-US" altLang="zh-CN" dirty="0"/>
                  <a:t>4cm</a:t>
                </a:r>
              </a:p>
              <a:p>
                <a:pPr marL="519430" lvl="1" indent="-342900">
                  <a:lnSpc>
                    <a:spcPct val="150000"/>
                  </a:lnSpc>
                  <a:buFont typeface="Courier New" panose="02070309020205020404" pitchFamily="49" charset="0"/>
                  <a:buChar char="o"/>
                </a:pPr>
                <a:r>
                  <a:rPr lang="en-US" altLang="zh-CN" dirty="0"/>
                  <a:t>Metrics: Precision, Recall and F-Score, Runtime</a:t>
                </a:r>
              </a:p>
              <a:p>
                <a:pPr marL="519430" lvl="1" indent="-342900">
                  <a:lnSpc>
                    <a:spcPct val="150000"/>
                  </a:lnSpc>
                  <a:buFont typeface="Courier New" panose="02070309020205020404" pitchFamily="49" charset="0"/>
                  <a:buChar char="o"/>
                </a:pPr>
                <a:r>
                  <a:rPr lang="en-US" altLang="zh-CN" dirty="0"/>
                  <a:t>Comparison: Neural Recon, </a:t>
                </a:r>
                <a14:m>
                  <m:oMath xmlns:m="http://schemas.openxmlformats.org/officeDocument/2006/math">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Atlas</m:t>
                        </m:r>
                      </m:e>
                      <m:sup>
                        <m:r>
                          <a:rPr lang="en-US" altLang="zh-CN" dirty="0">
                            <a:latin typeface="Cambria Math" panose="02040503050406030204" pitchFamily="18" charset="0"/>
                          </a:rPr>
                          <m:t>[10]</m:t>
                        </m:r>
                      </m:sup>
                    </m:sSup>
                  </m:oMath>
                </a14:m>
                <a:endParaRPr lang="en-US" altLang="zh-CN" dirty="0"/>
              </a:p>
              <a:p>
                <a:pPr marL="519430" lvl="1" indent="-342900">
                  <a:lnSpc>
                    <a:spcPct val="150000"/>
                  </a:lnSpc>
                  <a:buFont typeface="Courier New" panose="02070309020205020404" pitchFamily="49" charset="0"/>
                  <a:buChar char="o"/>
                </a:pPr>
                <a:endParaRPr lang="en-US" altLang="zh-CN" dirty="0"/>
              </a:p>
              <a:p>
                <a:pPr marL="285750" indent="-285750">
                  <a:buFont typeface="Arial" panose="02080604020202020204" pitchFamily="34" charset="0"/>
                  <a:buChar char="•"/>
                </a:pPr>
                <a:endParaRPr lang="en-US" dirty="0"/>
              </a:p>
            </p:txBody>
          </p:sp>
        </mc:Choice>
        <mc:Fallback xmlns="">
          <p:sp>
            <p:nvSpPr>
              <p:cNvPr id="8" name="Inhaltsplatzhalter 2"/>
              <p:cNvSpPr>
                <a:spLocks noGrp="1" noRot="1" noChangeAspect="1" noMove="1" noResize="1" noEditPoints="1" noAdjustHandles="1" noChangeArrowheads="1" noChangeShapeType="1" noTextEdit="1"/>
              </p:cNvSpPr>
              <p:nvPr>
                <p:ph idx="10"/>
              </p:nvPr>
            </p:nvSpPr>
            <p:spPr>
              <a:xfrm>
                <a:off x="548972" y="1606077"/>
                <a:ext cx="7757901" cy="517350"/>
              </a:xfrm>
              <a:blipFill>
                <a:blip r:embed="rId3"/>
                <a:stretch>
                  <a:fillRect l="-1885" b="-292941"/>
                </a:stretch>
              </a:blipFill>
            </p:spPr>
            <p:txBody>
              <a:bodyPr/>
              <a:lstStyle/>
              <a:p>
                <a:r>
                  <a:rPr lang="zh-CN" altLang="en-US">
                    <a:noFill/>
                  </a:rPr>
                  <a:t> </a:t>
                </a:r>
              </a:p>
            </p:txBody>
          </p:sp>
        </mc:Fallback>
      </mc:AlternateContent>
      <p:sp>
        <p:nvSpPr>
          <p:cNvPr id="11" name="文本框 3">
            <a:extLst>
              <a:ext uri="{FF2B5EF4-FFF2-40B4-BE49-F238E27FC236}">
                <a16:creationId xmlns:a16="http://schemas.microsoft.com/office/drawing/2014/main" id="{80D6DAB7-A109-F84B-9A36-48BA414389D7}"/>
              </a:ext>
            </a:extLst>
          </p:cNvPr>
          <p:cNvSpPr txBox="1"/>
          <p:nvPr/>
        </p:nvSpPr>
        <p:spPr>
          <a:xfrm>
            <a:off x="548972" y="6437896"/>
            <a:ext cx="8279117" cy="358111"/>
          </a:xfrm>
          <a:prstGeom prst="rect">
            <a:avLst/>
          </a:prstGeom>
          <a:noFill/>
        </p:spPr>
        <p:txBody>
          <a:bodyPr wrap="square" lIns="0" tIns="0" rIns="0" bIns="0" rtlCol="0">
            <a:spAutoFit/>
          </a:bodyPr>
          <a:lstStyle/>
          <a:p>
            <a:pPr>
              <a:lnSpc>
                <a:spcPct val="114000"/>
              </a:lnSpc>
            </a:pPr>
            <a:r>
              <a:rPr lang="en-US" sz="700" dirty="0"/>
              <a:t>[9] Angela Dai, Angel X Chang, </a:t>
            </a:r>
            <a:r>
              <a:rPr lang="en-US" sz="700" dirty="0" err="1"/>
              <a:t>Manolis</a:t>
            </a:r>
            <a:r>
              <a:rPr lang="en-US" sz="700" dirty="0"/>
              <a:t> Savva, Maciej </a:t>
            </a:r>
            <a:r>
              <a:rPr lang="en-US" sz="700" dirty="0" err="1"/>
              <a:t>Halber</a:t>
            </a:r>
            <a:r>
              <a:rPr lang="en-US" sz="700" dirty="0"/>
              <a:t>, Thomas Funkhouser, and Matthias </a:t>
            </a:r>
            <a:r>
              <a:rPr lang="en-US" sz="700" dirty="0" err="1"/>
              <a:t>Nießner</a:t>
            </a:r>
            <a:r>
              <a:rPr lang="en-US" sz="700" dirty="0"/>
              <a:t>. Scannet: Richly-annotated 3d reconstructions of indoor scenes. In Proceedings of the IEEE conference on computer vision and pattern recognition, pages 5828–5839, 2017</a:t>
            </a:r>
          </a:p>
          <a:p>
            <a:pPr>
              <a:lnSpc>
                <a:spcPct val="114000"/>
              </a:lnSpc>
            </a:pPr>
            <a:r>
              <a:rPr lang="en-US" altLang="zh-CN" sz="700" dirty="0"/>
              <a:t>[10] </a:t>
            </a:r>
            <a:r>
              <a:rPr lang="en-US" sz="700" dirty="0" err="1"/>
              <a:t>Murez</a:t>
            </a:r>
            <a:r>
              <a:rPr lang="en-US" sz="700" dirty="0"/>
              <a:t> Z, As T, </a:t>
            </a:r>
            <a:r>
              <a:rPr lang="en-US" sz="700" dirty="0" err="1"/>
              <a:t>Bartolozzi</a:t>
            </a:r>
            <a:r>
              <a:rPr lang="en-US" sz="700" dirty="0"/>
              <a:t> J, et al. Atlas: End-to-end 3d scene reconstruction from posed images[C]//European Conference on Computer Vision. Springer, Cham, 2020: 414-431.</a:t>
            </a:r>
            <a:endParaRPr lang="zh-CN" altLang="en-US" sz="700" dirty="0" err="1"/>
          </a:p>
        </p:txBody>
      </p:sp>
    </p:spTree>
    <p:extLst>
      <p:ext uri="{BB962C8B-B14F-4D97-AF65-F5344CB8AC3E}">
        <p14:creationId xmlns:p14="http://schemas.microsoft.com/office/powerpoint/2010/main" val="953758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19090" y="994334"/>
            <a:ext cx="8508999" cy="410210"/>
          </a:xfrm>
        </p:spPr>
        <p:txBody>
          <a:bodyPr/>
          <a:lstStyle/>
          <a:p>
            <a:r>
              <a:rPr lang="en-US" altLang="de-DE" dirty="0"/>
              <a:t>Backbone Selection</a:t>
            </a:r>
          </a:p>
        </p:txBody>
      </p:sp>
      <p:sp>
        <p:nvSpPr>
          <p:cNvPr id="8" name="Inhaltsplatzhalter 2"/>
          <p:cNvSpPr>
            <a:spLocks noGrp="1"/>
          </p:cNvSpPr>
          <p:nvPr>
            <p:ph idx="10"/>
          </p:nvPr>
        </p:nvSpPr>
        <p:spPr>
          <a:xfrm>
            <a:off x="548972" y="1606077"/>
            <a:ext cx="7757901" cy="517350"/>
          </a:xfrm>
        </p:spPr>
        <p:txBody>
          <a:bodyPr/>
          <a:lstStyle/>
          <a:p>
            <a:pPr marL="285750" indent="-285750">
              <a:lnSpc>
                <a:spcPct val="150000"/>
              </a:lnSpc>
              <a:buFont typeface="Arial" panose="02080604020202020204" pitchFamily="34" charset="0"/>
              <a:buChar char="•"/>
            </a:pPr>
            <a:r>
              <a:rPr lang="en-US" sz="2000" dirty="0"/>
              <a:t>1000/200, 2000/500, 4000/1000, 8000/1600 (train/validation)</a:t>
            </a:r>
          </a:p>
        </p:txBody>
      </p:sp>
      <p:sp>
        <p:nvSpPr>
          <p:cNvPr id="11" name="TextBox 10">
            <a:extLst>
              <a:ext uri="{FF2B5EF4-FFF2-40B4-BE49-F238E27FC236}">
                <a16:creationId xmlns:a16="http://schemas.microsoft.com/office/drawing/2014/main" id="{A58CE794-2127-8542-893D-2D7CE2BBACEC}"/>
              </a:ext>
            </a:extLst>
          </p:cNvPr>
          <p:cNvSpPr txBox="1"/>
          <p:nvPr/>
        </p:nvSpPr>
        <p:spPr>
          <a:xfrm>
            <a:off x="2356415" y="3759079"/>
            <a:ext cx="4013811" cy="613951"/>
          </a:xfrm>
          <a:prstGeom prst="rect">
            <a:avLst/>
          </a:prstGeom>
          <a:noFill/>
        </p:spPr>
        <p:txBody>
          <a:bodyPr wrap="square" lIns="0" tIns="0" rIns="0" bIns="0" rtlCol="0">
            <a:spAutoFit/>
          </a:bodyPr>
          <a:lstStyle/>
          <a:p>
            <a:pPr algn="ctr">
              <a:lnSpc>
                <a:spcPct val="114000"/>
              </a:lnSpc>
            </a:pPr>
            <a:r>
              <a:rPr lang="en-US" sz="1200" dirty="0">
                <a:latin typeface="+mn-lt"/>
              </a:rPr>
              <a:t>Table 1: Backbone Selection: Results on different training windows. The value in this table represents the corresponding validation loss</a:t>
            </a:r>
            <a:endParaRPr lang="en-CN" sz="1200" dirty="0">
              <a:latin typeface="+mn-lt"/>
            </a:endParaRPr>
          </a:p>
        </p:txBody>
      </p:sp>
      <p:sp>
        <p:nvSpPr>
          <p:cNvPr id="13" name="TextBox 12">
            <a:extLst>
              <a:ext uri="{FF2B5EF4-FFF2-40B4-BE49-F238E27FC236}">
                <a16:creationId xmlns:a16="http://schemas.microsoft.com/office/drawing/2014/main" id="{C63BB1F0-C09F-A44C-9D13-23FC09237B7D}"/>
              </a:ext>
            </a:extLst>
          </p:cNvPr>
          <p:cNvSpPr txBox="1"/>
          <p:nvPr/>
        </p:nvSpPr>
        <p:spPr>
          <a:xfrm>
            <a:off x="2421016" y="6240671"/>
            <a:ext cx="4013811" cy="403444"/>
          </a:xfrm>
          <a:prstGeom prst="rect">
            <a:avLst/>
          </a:prstGeom>
          <a:noFill/>
        </p:spPr>
        <p:txBody>
          <a:bodyPr wrap="square" lIns="0" tIns="0" rIns="0" bIns="0" rtlCol="0">
            <a:spAutoFit/>
          </a:bodyPr>
          <a:lstStyle/>
          <a:p>
            <a:pPr algn="ctr">
              <a:lnSpc>
                <a:spcPct val="114000"/>
              </a:lnSpc>
            </a:pPr>
            <a:r>
              <a:rPr lang="en-US" sz="1200" dirty="0">
                <a:latin typeface="+mn-lt"/>
              </a:rPr>
              <a:t>Table 2: Backbone Selection: Final evaluation of different backbones (8000 windows)</a:t>
            </a:r>
            <a:endParaRPr lang="en-CN" sz="1200" dirty="0">
              <a:latin typeface="+mn-lt"/>
            </a:endParaRPr>
          </a:p>
        </p:txBody>
      </p:sp>
      <p:pic>
        <p:nvPicPr>
          <p:cNvPr id="2" name="图片 1">
            <a:extLst>
              <a:ext uri="{FF2B5EF4-FFF2-40B4-BE49-F238E27FC236}">
                <a16:creationId xmlns:a16="http://schemas.microsoft.com/office/drawing/2014/main" id="{396CD92A-16C5-4078-BF32-9CEA3A0C8CCC}"/>
              </a:ext>
            </a:extLst>
          </p:cNvPr>
          <p:cNvPicPr>
            <a:picLocks noChangeAspect="1"/>
          </p:cNvPicPr>
          <p:nvPr/>
        </p:nvPicPr>
        <p:blipFill>
          <a:blip r:embed="rId3"/>
          <a:stretch>
            <a:fillRect/>
          </a:stretch>
        </p:blipFill>
        <p:spPr>
          <a:xfrm>
            <a:off x="1396946" y="4437530"/>
            <a:ext cx="6071595" cy="1689236"/>
          </a:xfrm>
          <a:prstGeom prst="rect">
            <a:avLst/>
          </a:prstGeom>
        </p:spPr>
      </p:pic>
      <p:pic>
        <p:nvPicPr>
          <p:cNvPr id="3" name="图片 2">
            <a:extLst>
              <a:ext uri="{FF2B5EF4-FFF2-40B4-BE49-F238E27FC236}">
                <a16:creationId xmlns:a16="http://schemas.microsoft.com/office/drawing/2014/main" id="{16837988-5491-4728-AE70-09585AB0B99D}"/>
              </a:ext>
            </a:extLst>
          </p:cNvPr>
          <p:cNvPicPr>
            <a:picLocks noChangeAspect="1"/>
          </p:cNvPicPr>
          <p:nvPr/>
        </p:nvPicPr>
        <p:blipFill>
          <a:blip r:embed="rId4"/>
          <a:stretch>
            <a:fillRect/>
          </a:stretch>
        </p:blipFill>
        <p:spPr>
          <a:xfrm>
            <a:off x="1602764" y="2115904"/>
            <a:ext cx="5865777" cy="1602743"/>
          </a:xfrm>
          <a:prstGeom prst="rect">
            <a:avLst/>
          </a:prstGeom>
        </p:spPr>
      </p:pic>
    </p:spTree>
    <p:extLst>
      <p:ext uri="{BB962C8B-B14F-4D97-AF65-F5344CB8AC3E}">
        <p14:creationId xmlns:p14="http://schemas.microsoft.com/office/powerpoint/2010/main" val="520913616"/>
      </p:ext>
    </p:extLst>
  </p:cSld>
  <p:clrMapOvr>
    <a:masterClrMapping/>
  </p:clrMapOvr>
</p:sld>
</file>

<file path=ppt/theme/theme1.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Template>
  <TotalTime>1439</TotalTime>
  <Words>2447</Words>
  <Application>Microsoft Office PowerPoint</Application>
  <PresentationFormat>全屏显示(4:3)</PresentationFormat>
  <Paragraphs>242</Paragraphs>
  <Slides>15</Slides>
  <Notes>15</Notes>
  <HiddenSlides>0</HiddenSlides>
  <MMClips>0</MMClips>
  <ScaleCrop>false</ScaleCrop>
  <HeadingPairs>
    <vt:vector size="6" baseType="variant">
      <vt:variant>
        <vt:lpstr>已用的字体</vt:lpstr>
      </vt:variant>
      <vt:variant>
        <vt:i4>7</vt:i4>
      </vt:variant>
      <vt:variant>
        <vt:lpstr>主题</vt:lpstr>
      </vt:variant>
      <vt:variant>
        <vt:i4>6</vt:i4>
      </vt:variant>
      <vt:variant>
        <vt:lpstr>幻灯片标题</vt:lpstr>
      </vt:variant>
      <vt:variant>
        <vt:i4>15</vt:i4>
      </vt:variant>
    </vt:vector>
  </HeadingPairs>
  <TitlesOfParts>
    <vt:vector size="28" baseType="lpstr">
      <vt:lpstr>NimbusRomNo9L-Regu</vt:lpstr>
      <vt:lpstr>Arial</vt:lpstr>
      <vt:lpstr>Calibri</vt:lpstr>
      <vt:lpstr>Cambria Math</vt:lpstr>
      <vt:lpstr>Courier New</vt:lpstr>
      <vt:lpstr>Symbol</vt:lpstr>
      <vt:lpstr>Wingdings</vt:lpstr>
      <vt:lpstr>160104_TUM_Praesentation_p_v1</vt:lpstr>
      <vt:lpstr>Titel 2</vt:lpstr>
      <vt:lpstr>Titel 3</vt:lpstr>
      <vt:lpstr>Inhalt</vt:lpstr>
      <vt:lpstr>Kapiteltrenner blau</vt:lpstr>
      <vt:lpstr>Kapiteltrenner schwarz</vt:lpstr>
      <vt:lpstr>End-to-end learned multi-view stereo reconstruction</vt:lpstr>
      <vt:lpstr>Introduction</vt:lpstr>
      <vt:lpstr>Related Work</vt:lpstr>
      <vt:lpstr>Proposed Method</vt:lpstr>
      <vt:lpstr>Proposed Method</vt:lpstr>
      <vt:lpstr>Proposed Method</vt:lpstr>
      <vt:lpstr>Proposed Method</vt:lpstr>
      <vt:lpstr>Experiments</vt:lpstr>
      <vt:lpstr>Backbone Selection</vt:lpstr>
      <vt:lpstr>Fusion Module</vt:lpstr>
      <vt:lpstr>Fusion Module</vt:lpstr>
      <vt:lpstr>Ablation Study and Failure Case</vt:lpstr>
      <vt:lpstr>Ablation Study and Failure Case</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鲁 东岳</dc:creator>
  <cp:lastModifiedBy>鲁 东岳</cp:lastModifiedBy>
  <cp:revision>87</cp:revision>
  <cp:lastPrinted>2022-02-08T20:48:44Z</cp:lastPrinted>
  <dcterms:created xsi:type="dcterms:W3CDTF">2022-02-08T20:48:44Z</dcterms:created>
  <dcterms:modified xsi:type="dcterms:W3CDTF">2022-11-02T12:49:38Z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